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4"/>
  </p:notesMasterIdLst>
  <p:handoutMasterIdLst>
    <p:handoutMasterId r:id="rId55"/>
  </p:handoutMasterIdLst>
  <p:sldIdLst>
    <p:sldId id="420" r:id="rId5"/>
    <p:sldId id="542" r:id="rId6"/>
    <p:sldId id="421" r:id="rId7"/>
    <p:sldId id="422" r:id="rId8"/>
    <p:sldId id="424" r:id="rId9"/>
    <p:sldId id="547" r:id="rId10"/>
    <p:sldId id="548" r:id="rId11"/>
    <p:sldId id="555" r:id="rId12"/>
    <p:sldId id="549" r:id="rId13"/>
    <p:sldId id="433" r:id="rId14"/>
    <p:sldId id="550" r:id="rId15"/>
    <p:sldId id="544" r:id="rId16"/>
    <p:sldId id="491" r:id="rId17"/>
    <p:sldId id="492" r:id="rId18"/>
    <p:sldId id="493" r:id="rId19"/>
    <p:sldId id="570" r:id="rId20"/>
    <p:sldId id="563" r:id="rId21"/>
    <p:sldId id="518" r:id="rId22"/>
    <p:sldId id="519" r:id="rId23"/>
    <p:sldId id="558" r:id="rId24"/>
    <p:sldId id="523" r:id="rId25"/>
    <p:sldId id="556" r:id="rId26"/>
    <p:sldId id="576" r:id="rId27"/>
    <p:sldId id="557" r:id="rId28"/>
    <p:sldId id="541" r:id="rId29"/>
    <p:sldId id="564" r:id="rId30"/>
    <p:sldId id="524" r:id="rId31"/>
    <p:sldId id="520" r:id="rId32"/>
    <p:sldId id="506" r:id="rId33"/>
    <p:sldId id="551" r:id="rId34"/>
    <p:sldId id="521" r:id="rId35"/>
    <p:sldId id="522" r:id="rId36"/>
    <p:sldId id="565" r:id="rId37"/>
    <p:sldId id="569" r:id="rId38"/>
    <p:sldId id="573" r:id="rId39"/>
    <p:sldId id="537" r:id="rId40"/>
    <p:sldId id="538" r:id="rId41"/>
    <p:sldId id="526" r:id="rId42"/>
    <p:sldId id="577" r:id="rId43"/>
    <p:sldId id="509" r:id="rId44"/>
    <p:sldId id="527" r:id="rId45"/>
    <p:sldId id="528" r:id="rId46"/>
    <p:sldId id="529" r:id="rId47"/>
    <p:sldId id="575" r:id="rId48"/>
    <p:sldId id="574" r:id="rId49"/>
    <p:sldId id="536" r:id="rId50"/>
    <p:sldId id="535" r:id="rId51"/>
    <p:sldId id="545" r:id="rId52"/>
    <p:sldId id="546" r:id="rId53"/>
  </p:sldIdLst>
  <p:sldSz cx="9144000" cy="5143500" type="screen16x9"/>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 userDrawn="1">
          <p15:clr>
            <a:srgbClr val="A4A3A4"/>
          </p15:clr>
        </p15:guide>
        <p15:guide id="2" orient="horz" pos="2835" userDrawn="1">
          <p15:clr>
            <a:srgbClr val="A4A3A4"/>
          </p15:clr>
        </p15:guide>
        <p15:guide id="3" orient="horz" pos="864" userDrawn="1">
          <p15:clr>
            <a:srgbClr val="A4A3A4"/>
          </p15:clr>
        </p15:guide>
        <p15:guide id="4" pos="5472" userDrawn="1">
          <p15:clr>
            <a:srgbClr val="A4A3A4"/>
          </p15:clr>
        </p15:guide>
        <p15:guide id="5" pos="2937" userDrawn="1">
          <p15:clr>
            <a:srgbClr val="A4A3A4"/>
          </p15:clr>
        </p15:guide>
        <p15:guide id="6" pos="288" userDrawn="1">
          <p15:clr>
            <a:srgbClr val="A4A3A4"/>
          </p15:clr>
        </p15:guide>
        <p15:guide id="7" pos="2824"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ABFDC"/>
    <a:srgbClr val="5291DD"/>
    <a:srgbClr val="0237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5780E6-A8F4-46B0-B82D-9E7F56C639EF}">
  <a:tblStyle styleId="{1C5780E6-A8F4-46B0-B82D-9E7F56C639EF}" styleName="Novartis Table">
    <a:wholeTbl>
      <a:tcTxStyle>
        <a:fontRef idx="minor"/>
        <a:srgbClr val="000000"/>
      </a:tcTxStyle>
      <a:tcStyle>
        <a:tcBdr>
          <a:left>
            <a:ln>
              <a:noFill/>
            </a:ln>
          </a:left>
          <a:right>
            <a:ln>
              <a:noFill/>
            </a:ln>
          </a:right>
          <a:top>
            <a:ln w="6350">
              <a:solidFill>
                <a:srgbClr val="646464"/>
              </a:solidFill>
            </a:ln>
          </a:top>
          <a:bottom>
            <a:ln w="6350">
              <a:solidFill>
                <a:srgbClr val="646464"/>
              </a:solidFill>
            </a:ln>
          </a:bottom>
          <a:insideH>
            <a:ln w="6350">
              <a:solidFill>
                <a:srgbClr val="646464"/>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19050">
              <a:solidFill>
                <a:srgbClr val="000000"/>
              </a:solidFill>
            </a:ln>
          </a:top>
          <a:bottom>
            <a:ln>
              <a:noFill/>
            </a:ln>
          </a:bottom>
        </a:tcBdr>
        <a:fill>
          <a:noFill/>
        </a:fill>
      </a:tcStyle>
    </a:lastRow>
    <a:firstRow>
      <a:tcTxStyle b="on">
        <a:fontRef idx="minor"/>
        <a:srgbClr val="0460A9"/>
      </a:tcTxStyle>
      <a:tcStyle>
        <a:tcBdr>
          <a:top>
            <a:ln>
              <a:noFill/>
            </a:ln>
          </a:top>
          <a:bottom>
            <a:ln w="19050">
              <a:solidFill>
                <a:srgbClr val="0460A9"/>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27" autoAdjust="0"/>
    <p:restoredTop sz="93979" autoAdjust="0"/>
  </p:normalViewPr>
  <p:slideViewPr>
    <p:cSldViewPr showGuides="1">
      <p:cViewPr>
        <p:scale>
          <a:sx n="91" d="100"/>
          <a:sy n="91" d="100"/>
        </p:scale>
        <p:origin x="500" y="128"/>
      </p:cViewPr>
      <p:guideLst>
        <p:guide orient="horz" pos="214"/>
        <p:guide orient="horz" pos="2835"/>
        <p:guide orient="horz" pos="864"/>
        <p:guide pos="5472"/>
        <p:guide pos="2937"/>
        <p:guide pos="288"/>
        <p:guide pos="282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6612"/>
    </p:cViewPr>
  </p:sorterViewPr>
  <p:notesViewPr>
    <p:cSldViewPr snapToGrid="0" snapToObjects="1" showGuides="1">
      <p:cViewPr varScale="1">
        <p:scale>
          <a:sx n="78" d="100"/>
          <a:sy n="78" d="100"/>
        </p:scale>
        <p:origin x="3342" y="10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61BB60FF-ACF0-5A4A-9C79-4881E6B16567}" type="datetimeFigureOut">
              <a:rPr lang="en-US" smtClean="0">
                <a:latin typeface="Arial" charset="0"/>
              </a:rPr>
              <a:pPr/>
              <a:t>6/6/2019</a:t>
            </a:fld>
            <a:endParaRPr lang="en-US" dirty="0">
              <a:latin typeface="Arial" charset="0"/>
            </a:endParaRPr>
          </a:p>
        </p:txBody>
      </p:sp>
      <p:sp>
        <p:nvSpPr>
          <p:cNvPr id="4" name="Footer Placeholder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56ABA786-EB35-BA4C-A7F7-24740D3067F1}" type="slidenum">
              <a:rPr lang="en-US" smtClean="0">
                <a:latin typeface="Arial" charset="0"/>
              </a:rPr>
              <a:pPr/>
              <a:t>‹#›</a:t>
            </a:fld>
            <a:endParaRPr lang="en-US" dirty="0">
              <a:latin typeface="Arial" charset="0"/>
            </a:endParaRPr>
          </a:p>
        </p:txBody>
      </p:sp>
    </p:spTree>
    <p:extLst>
      <p:ext uri="{BB962C8B-B14F-4D97-AF65-F5344CB8AC3E}">
        <p14:creationId xmlns:p14="http://schemas.microsoft.com/office/powerpoint/2010/main" val="23799472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b="0" i="0">
                <a:latin typeface="Arial" charset="0"/>
              </a:defRPr>
            </a:lvl1pPr>
          </a:lstStyle>
          <a:p>
            <a:fld id="{0C4595FF-6E7F-4C41-B8DF-4AE76FC1F075}" type="datetimeFigureOut">
              <a:rPr lang="en-US" smtClean="0"/>
              <a:pPr/>
              <a:t>6/6/2019</a:t>
            </a:fld>
            <a:endParaRPr lang="en-US" dirty="0"/>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b="0" i="0">
                <a:latin typeface="Arial" charset="0"/>
              </a:defRPr>
            </a:lvl1pPr>
          </a:lstStyle>
          <a:p>
            <a:fld id="{5A6330BE-D91A-D240-B266-E5D5F99B4CCE}" type="slidenum">
              <a:rPr lang="en-US" smtClean="0"/>
              <a:pPr/>
              <a:t>‹#›</a:t>
            </a:fld>
            <a:endParaRPr lang="en-US" dirty="0"/>
          </a:p>
        </p:txBody>
      </p:sp>
    </p:spTree>
    <p:extLst>
      <p:ext uri="{BB962C8B-B14F-4D97-AF65-F5344CB8AC3E}">
        <p14:creationId xmlns:p14="http://schemas.microsoft.com/office/powerpoint/2010/main" val="31263167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a:t>
            </a:fld>
            <a:endParaRPr lang="en-US" dirty="0"/>
          </a:p>
        </p:txBody>
      </p:sp>
    </p:spTree>
    <p:extLst>
      <p:ext uri="{BB962C8B-B14F-4D97-AF65-F5344CB8AC3E}">
        <p14:creationId xmlns:p14="http://schemas.microsoft.com/office/powerpoint/2010/main" val="923289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12</a:t>
            </a:fld>
            <a:endParaRPr lang="en-US" dirty="0"/>
          </a:p>
        </p:txBody>
      </p:sp>
    </p:spTree>
    <p:extLst>
      <p:ext uri="{BB962C8B-B14F-4D97-AF65-F5344CB8AC3E}">
        <p14:creationId xmlns:p14="http://schemas.microsoft.com/office/powerpoint/2010/main" val="1876060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13</a:t>
            </a:fld>
            <a:endParaRPr lang="en-US" dirty="0"/>
          </a:p>
        </p:txBody>
      </p:sp>
    </p:spTree>
    <p:extLst>
      <p:ext uri="{BB962C8B-B14F-4D97-AF65-F5344CB8AC3E}">
        <p14:creationId xmlns:p14="http://schemas.microsoft.com/office/powerpoint/2010/main" val="265447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14</a:t>
            </a:fld>
            <a:endParaRPr lang="en-US" dirty="0"/>
          </a:p>
        </p:txBody>
      </p:sp>
    </p:spTree>
    <p:extLst>
      <p:ext uri="{BB962C8B-B14F-4D97-AF65-F5344CB8AC3E}">
        <p14:creationId xmlns:p14="http://schemas.microsoft.com/office/powerpoint/2010/main" val="3359274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15</a:t>
            </a:fld>
            <a:endParaRPr lang="en-US" dirty="0"/>
          </a:p>
        </p:txBody>
      </p:sp>
    </p:spTree>
    <p:extLst>
      <p:ext uri="{BB962C8B-B14F-4D97-AF65-F5344CB8AC3E}">
        <p14:creationId xmlns:p14="http://schemas.microsoft.com/office/powerpoint/2010/main" val="2698912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18</a:t>
            </a:fld>
            <a:endParaRPr lang="en-US" dirty="0"/>
          </a:p>
        </p:txBody>
      </p:sp>
    </p:spTree>
    <p:extLst>
      <p:ext uri="{BB962C8B-B14F-4D97-AF65-F5344CB8AC3E}">
        <p14:creationId xmlns:p14="http://schemas.microsoft.com/office/powerpoint/2010/main" val="2607447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20</a:t>
            </a:fld>
            <a:endParaRPr lang="en-US" dirty="0"/>
          </a:p>
        </p:txBody>
      </p:sp>
    </p:spTree>
    <p:extLst>
      <p:ext uri="{BB962C8B-B14F-4D97-AF65-F5344CB8AC3E}">
        <p14:creationId xmlns:p14="http://schemas.microsoft.com/office/powerpoint/2010/main" val="2157670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838" y="808038"/>
            <a:ext cx="7185026" cy="4041775"/>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A6330BE-D91A-D240-B266-E5D5F99B4CCE}" type="slidenum">
              <a:rPr lang="en-US" smtClean="0"/>
              <a:pPr/>
              <a:t>21</a:t>
            </a:fld>
            <a:endParaRPr lang="en-US" dirty="0"/>
          </a:p>
        </p:txBody>
      </p:sp>
    </p:spTree>
    <p:extLst>
      <p:ext uri="{BB962C8B-B14F-4D97-AF65-F5344CB8AC3E}">
        <p14:creationId xmlns:p14="http://schemas.microsoft.com/office/powerpoint/2010/main" val="3022199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A6330BE-D91A-D240-B266-E5D5F99B4CCE}" type="slidenum">
              <a:rPr lang="en-US" smtClean="0"/>
              <a:pPr/>
              <a:t>22</a:t>
            </a:fld>
            <a:endParaRPr lang="en-US" dirty="0"/>
          </a:p>
        </p:txBody>
      </p:sp>
    </p:spTree>
    <p:extLst>
      <p:ext uri="{BB962C8B-B14F-4D97-AF65-F5344CB8AC3E}">
        <p14:creationId xmlns:p14="http://schemas.microsoft.com/office/powerpoint/2010/main" val="705521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27</a:t>
            </a:fld>
            <a:endParaRPr lang="en-US" dirty="0"/>
          </a:p>
        </p:txBody>
      </p:sp>
    </p:spTree>
    <p:extLst>
      <p:ext uri="{BB962C8B-B14F-4D97-AF65-F5344CB8AC3E}">
        <p14:creationId xmlns:p14="http://schemas.microsoft.com/office/powerpoint/2010/main" val="2515225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28</a:t>
            </a:fld>
            <a:endParaRPr lang="en-US" dirty="0"/>
          </a:p>
        </p:txBody>
      </p:sp>
    </p:spTree>
    <p:extLst>
      <p:ext uri="{BB962C8B-B14F-4D97-AF65-F5344CB8AC3E}">
        <p14:creationId xmlns:p14="http://schemas.microsoft.com/office/powerpoint/2010/main" val="3097331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a:t>
            </a:fld>
            <a:endParaRPr lang="en-US" dirty="0"/>
          </a:p>
        </p:txBody>
      </p:sp>
    </p:spTree>
    <p:extLst>
      <p:ext uri="{BB962C8B-B14F-4D97-AF65-F5344CB8AC3E}">
        <p14:creationId xmlns:p14="http://schemas.microsoft.com/office/powerpoint/2010/main" val="115008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29</a:t>
            </a:fld>
            <a:endParaRPr lang="en-US" dirty="0"/>
          </a:p>
        </p:txBody>
      </p:sp>
    </p:spTree>
    <p:extLst>
      <p:ext uri="{BB962C8B-B14F-4D97-AF65-F5344CB8AC3E}">
        <p14:creationId xmlns:p14="http://schemas.microsoft.com/office/powerpoint/2010/main" val="3419725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31</a:t>
            </a:fld>
            <a:endParaRPr lang="en-US" dirty="0"/>
          </a:p>
        </p:txBody>
      </p:sp>
    </p:spTree>
    <p:extLst>
      <p:ext uri="{BB962C8B-B14F-4D97-AF65-F5344CB8AC3E}">
        <p14:creationId xmlns:p14="http://schemas.microsoft.com/office/powerpoint/2010/main" val="408060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33</a:t>
            </a:fld>
            <a:endParaRPr lang="en-US" dirty="0"/>
          </a:p>
        </p:txBody>
      </p:sp>
    </p:spTree>
    <p:extLst>
      <p:ext uri="{BB962C8B-B14F-4D97-AF65-F5344CB8AC3E}">
        <p14:creationId xmlns:p14="http://schemas.microsoft.com/office/powerpoint/2010/main" val="678562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35</a:t>
            </a:fld>
            <a:endParaRPr lang="en-US" dirty="0"/>
          </a:p>
        </p:txBody>
      </p:sp>
    </p:spTree>
    <p:extLst>
      <p:ext uri="{BB962C8B-B14F-4D97-AF65-F5344CB8AC3E}">
        <p14:creationId xmlns:p14="http://schemas.microsoft.com/office/powerpoint/2010/main" val="3729940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Potentially new experiments (long term goals)</a:t>
            </a:r>
          </a:p>
          <a:p>
            <a:pPr lvl="1"/>
            <a:r>
              <a:rPr lang="en-US" dirty="0" smtClean="0"/>
              <a:t>What actually works under what situations</a:t>
            </a:r>
          </a:p>
          <a:p>
            <a:r>
              <a:rPr lang="en-US" dirty="0" smtClean="0"/>
              <a:t>Communicating uncertainty is an important topic – </a:t>
            </a:r>
            <a:r>
              <a:rPr lang="en-US" dirty="0" err="1" smtClean="0"/>
              <a:t>Speiglhalter</a:t>
            </a:r>
            <a:endParaRPr lang="en-US" dirty="0" smtClean="0"/>
          </a:p>
          <a:p>
            <a:r>
              <a:rPr lang="en-US" dirty="0" smtClean="0"/>
              <a:t>P-values – how to communicate scientific uncertainty without p-values</a:t>
            </a:r>
          </a:p>
          <a:p>
            <a:r>
              <a:rPr lang="en-US" dirty="0" smtClean="0"/>
              <a:t>Visualization is going to play a key part </a:t>
            </a:r>
          </a:p>
          <a:p>
            <a:r>
              <a:rPr lang="en-US" dirty="0" smtClean="0"/>
              <a:t>Show uncertainty plot to capture the idea [for p-values or to replace p-values] </a:t>
            </a:r>
          </a:p>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40</a:t>
            </a:fld>
            <a:endParaRPr lang="en-US" dirty="0"/>
          </a:p>
        </p:txBody>
      </p:sp>
    </p:spTree>
    <p:extLst>
      <p:ext uri="{BB962C8B-B14F-4D97-AF65-F5344CB8AC3E}">
        <p14:creationId xmlns:p14="http://schemas.microsoft.com/office/powerpoint/2010/main" val="2167696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to action</a:t>
            </a:r>
          </a:p>
          <a:p>
            <a:r>
              <a:rPr lang="en-US" dirty="0" smtClean="0"/>
              <a:t>- </a:t>
            </a:r>
            <a:r>
              <a:rPr lang="en-US" dirty="0" err="1" smtClean="0"/>
              <a:t>Visualise</a:t>
            </a:r>
            <a:r>
              <a:rPr lang="en-US" dirty="0" smtClean="0"/>
              <a:t> communication is important</a:t>
            </a:r>
          </a:p>
          <a:p>
            <a:r>
              <a:rPr lang="en-US" dirty="0" smtClean="0"/>
              <a:t>- </a:t>
            </a:r>
            <a:r>
              <a:rPr lang="en-US" dirty="0" err="1" smtClean="0"/>
              <a:t>Enegage</a:t>
            </a:r>
            <a:r>
              <a:rPr lang="en-US" dirty="0" smtClean="0"/>
              <a:t> the vis panel</a:t>
            </a:r>
          </a:p>
          <a:p>
            <a:r>
              <a:rPr lang="en-US" dirty="0" smtClean="0"/>
              <a:t>- Support it</a:t>
            </a:r>
          </a:p>
          <a:p>
            <a:r>
              <a:rPr lang="en-US" dirty="0" smtClean="0"/>
              <a:t>- Join it. </a:t>
            </a:r>
          </a:p>
          <a:p>
            <a:endParaRPr lang="en-US" dirty="0" smtClean="0"/>
          </a:p>
          <a:p>
            <a:r>
              <a:rPr lang="en-US" dirty="0" smtClean="0"/>
              <a:t>Provide examples along workflow (i.e. topic groups)</a:t>
            </a:r>
          </a:p>
          <a:p>
            <a:r>
              <a:rPr lang="en-US" dirty="0" smtClean="0"/>
              <a:t>List out the TGs – example graphs </a:t>
            </a:r>
          </a:p>
          <a:p>
            <a:r>
              <a:rPr lang="en-US" dirty="0" smtClean="0"/>
              <a:t>Graphic with TG and THE graph – abstract it</a:t>
            </a:r>
          </a:p>
          <a:p>
            <a:endParaRPr lang="en-US" dirty="0" smtClean="0"/>
          </a:p>
          <a:p>
            <a:r>
              <a:rPr lang="en-US" dirty="0" smtClean="0"/>
              <a:t>What does success look like?</a:t>
            </a:r>
          </a:p>
          <a:p>
            <a:r>
              <a:rPr lang="en-US" dirty="0" smtClean="0"/>
              <a:t>-People engage, use it. Website</a:t>
            </a:r>
          </a:p>
          <a:p>
            <a:r>
              <a:rPr lang="en-US" dirty="0" smtClean="0"/>
              <a:t>-Blog – not just </a:t>
            </a:r>
            <a:r>
              <a:rPr lang="en-US" dirty="0" err="1" smtClean="0"/>
              <a:t>statuic</a:t>
            </a:r>
            <a:r>
              <a:rPr lang="en-US" dirty="0" smtClean="0"/>
              <a:t> content</a:t>
            </a:r>
          </a:p>
          <a:p>
            <a:r>
              <a:rPr lang="en-US" dirty="0" smtClean="0"/>
              <a:t>-Tutorials / workshops</a:t>
            </a:r>
          </a:p>
          <a:p>
            <a:r>
              <a:rPr lang="en-US" dirty="0" smtClean="0"/>
              <a:t>-Newsletters – keep it in peoples minds, keep at it. (kaizen – small steps over innovation)</a:t>
            </a:r>
          </a:p>
          <a:p>
            <a:endParaRPr lang="en-US" dirty="0" smtClean="0"/>
          </a:p>
          <a:p>
            <a:r>
              <a:rPr lang="en-US" dirty="0" smtClean="0"/>
              <a:t>People engage, use it. Website</a:t>
            </a:r>
          </a:p>
          <a:p>
            <a:r>
              <a:rPr lang="en-US" dirty="0" smtClean="0"/>
              <a:t>Blog – not just </a:t>
            </a:r>
            <a:r>
              <a:rPr lang="en-US" dirty="0" err="1" smtClean="0"/>
              <a:t>statuic</a:t>
            </a:r>
            <a:r>
              <a:rPr lang="en-US" dirty="0" smtClean="0"/>
              <a:t> content</a:t>
            </a:r>
          </a:p>
          <a:p>
            <a:r>
              <a:rPr lang="en-US" dirty="0" smtClean="0"/>
              <a:t>Tutorials / workshops</a:t>
            </a:r>
          </a:p>
          <a:p>
            <a:r>
              <a:rPr lang="en-US" dirty="0" smtClean="0"/>
              <a:t>Newsletters – keep it in peoples minds, keep at it. (kaizen – small steps over innovation)</a:t>
            </a:r>
          </a:p>
          <a:p>
            <a:endParaRPr lang="en-US" dirty="0" smtClean="0"/>
          </a:p>
          <a:p>
            <a:endParaRPr lang="en-US" dirty="0" smtClean="0"/>
          </a:p>
          <a:p>
            <a:endParaRPr lang="en-US" dirty="0" smtClean="0"/>
          </a:p>
          <a:p>
            <a:r>
              <a:rPr lang="en-US" dirty="0" smtClean="0"/>
              <a:t>QBV – thinking of question and problem</a:t>
            </a:r>
          </a:p>
          <a:p>
            <a:r>
              <a:rPr lang="en-US" dirty="0" smtClean="0"/>
              <a:t>Show the CDF and responder interactive example</a:t>
            </a:r>
          </a:p>
          <a:p>
            <a:r>
              <a:rPr lang="en-US" dirty="0" smtClean="0"/>
              <a:t>Reporting guidelines</a:t>
            </a:r>
          </a:p>
          <a:p>
            <a:r>
              <a:rPr lang="en-US" dirty="0" smtClean="0"/>
              <a:t>Less of the google like papers </a:t>
            </a:r>
          </a:p>
          <a:p>
            <a:r>
              <a:rPr lang="en-US" dirty="0" smtClean="0"/>
              <a:t>People cut through hype (train scientific partners, not just methods / stats) link back to </a:t>
            </a:r>
            <a:r>
              <a:rPr lang="en-US" dirty="0" err="1" smtClean="0"/>
              <a:t>stratos</a:t>
            </a:r>
            <a:r>
              <a:rPr lang="en-US" dirty="0" smtClean="0"/>
              <a:t> levels 1-3. education</a:t>
            </a:r>
          </a:p>
          <a:p>
            <a:endParaRPr lang="en-US" dirty="0" smtClean="0"/>
          </a:p>
          <a:p>
            <a:pPr>
              <a:buFont typeface="Arial" panose="020B0604020202020204" pitchFamily="34" charset="0"/>
              <a:buChar char="•"/>
            </a:pPr>
            <a:r>
              <a:rPr lang="en-US" dirty="0" smtClean="0"/>
              <a:t>Graphical principles and thinking</a:t>
            </a:r>
          </a:p>
          <a:p>
            <a:pPr marL="596474" lvl="1" indent="-257162">
              <a:buFont typeface="+mj-lt"/>
              <a:buAutoNum type="arabicPeriod"/>
            </a:pPr>
            <a:r>
              <a:rPr lang="en-US" dirty="0" smtClean="0"/>
              <a:t>Graphics Principles Cheat Sheet</a:t>
            </a:r>
          </a:p>
          <a:p>
            <a:pPr marL="596474" lvl="1" indent="-257162">
              <a:buFont typeface="+mj-lt"/>
              <a:buAutoNum type="arabicPeriod"/>
            </a:pPr>
            <a:r>
              <a:rPr lang="en-US" dirty="0" smtClean="0"/>
              <a:t>Newsletter</a:t>
            </a:r>
          </a:p>
          <a:p>
            <a:pPr>
              <a:buFont typeface="Arial" panose="020B0604020202020204" pitchFamily="34" charset="0"/>
              <a:buChar char="•"/>
            </a:pPr>
            <a:r>
              <a:rPr lang="en-US" dirty="0" smtClean="0"/>
              <a:t>Easing the implementation</a:t>
            </a:r>
          </a:p>
          <a:p>
            <a:pPr marL="596474" lvl="1" indent="-257162">
              <a:buFont typeface="+mj-lt"/>
              <a:buAutoNum type="arabicPeriod" startAt="3"/>
            </a:pPr>
            <a:r>
              <a:rPr lang="en-US" dirty="0" smtClean="0"/>
              <a:t>Graph Gallery</a:t>
            </a:r>
          </a:p>
          <a:p>
            <a:pPr marL="596474" lvl="1" indent="-257162">
              <a:buFont typeface="+mj-lt"/>
              <a:buAutoNum type="arabicPeriod" startAt="3"/>
            </a:pPr>
            <a:r>
              <a:rPr lang="en-US" dirty="0" smtClean="0"/>
              <a:t>Analysis Results Datasets</a:t>
            </a:r>
          </a:p>
          <a:p>
            <a:pPr marL="596474" lvl="1" indent="-257162">
              <a:buFont typeface="+mj-lt"/>
              <a:buAutoNum type="arabicPeriod" startAt="3"/>
            </a:pPr>
            <a:r>
              <a:rPr lang="en-US" dirty="0" smtClean="0"/>
              <a:t>Standardization of most common/important graphs</a:t>
            </a:r>
          </a:p>
          <a:p>
            <a:pPr>
              <a:buFont typeface="Arial" panose="020B0604020202020204" pitchFamily="34" charset="0"/>
              <a:buChar char="•"/>
            </a:pPr>
            <a:r>
              <a:rPr lang="en-US" dirty="0" smtClean="0"/>
              <a:t>Graphics tomorrow ... or today?</a:t>
            </a:r>
          </a:p>
          <a:p>
            <a:pPr marL="596474" lvl="1" indent="-257162">
              <a:buFont typeface="+mj-lt"/>
              <a:buAutoNum type="arabicPeriod" startAt="6"/>
            </a:pPr>
            <a:r>
              <a:rPr lang="en-US" dirty="0" smtClean="0"/>
              <a:t>Question‐based visualizations and interactive graphics</a:t>
            </a:r>
          </a:p>
          <a:p>
            <a:pPr>
              <a:buFont typeface="Arial" panose="020B0604020202020204" pitchFamily="34" charset="0"/>
              <a:buChar char="•"/>
            </a:pPr>
            <a:r>
              <a:rPr lang="en-US" dirty="0" smtClean="0"/>
              <a:t>...plus overarching stakeholder management and communication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44</a:t>
            </a:fld>
            <a:endParaRPr lang="en-US" dirty="0"/>
          </a:p>
        </p:txBody>
      </p:sp>
    </p:spTree>
    <p:extLst>
      <p:ext uri="{BB962C8B-B14F-4D97-AF65-F5344CB8AC3E}">
        <p14:creationId xmlns:p14="http://schemas.microsoft.com/office/powerpoint/2010/main" val="3655280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45</a:t>
            </a:fld>
            <a:endParaRPr lang="en-US" dirty="0"/>
          </a:p>
        </p:txBody>
      </p:sp>
    </p:spTree>
    <p:extLst>
      <p:ext uri="{BB962C8B-B14F-4D97-AF65-F5344CB8AC3E}">
        <p14:creationId xmlns:p14="http://schemas.microsoft.com/office/powerpoint/2010/main" val="3950439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46</a:t>
            </a:fld>
            <a:endParaRPr lang="en-US" dirty="0"/>
          </a:p>
        </p:txBody>
      </p:sp>
    </p:spTree>
    <p:extLst>
      <p:ext uri="{BB962C8B-B14F-4D97-AF65-F5344CB8AC3E}">
        <p14:creationId xmlns:p14="http://schemas.microsoft.com/office/powerpoint/2010/main" val="1543709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3</a:t>
            </a:fld>
            <a:endParaRPr lang="en-US" dirty="0"/>
          </a:p>
        </p:txBody>
      </p:sp>
    </p:spTree>
    <p:extLst>
      <p:ext uri="{BB962C8B-B14F-4D97-AF65-F5344CB8AC3E}">
        <p14:creationId xmlns:p14="http://schemas.microsoft.com/office/powerpoint/2010/main" val="768043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4</a:t>
            </a:fld>
            <a:endParaRPr lang="en-US" dirty="0"/>
          </a:p>
        </p:txBody>
      </p:sp>
    </p:spTree>
    <p:extLst>
      <p:ext uri="{BB962C8B-B14F-4D97-AF65-F5344CB8AC3E}">
        <p14:creationId xmlns:p14="http://schemas.microsoft.com/office/powerpoint/2010/main" val="4089471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A6330BE-D91A-D240-B266-E5D5F99B4CCE}" type="slidenum">
              <a:rPr lang="en-US" smtClean="0"/>
              <a:pPr/>
              <a:t>5</a:t>
            </a:fld>
            <a:endParaRPr lang="en-US" dirty="0"/>
          </a:p>
        </p:txBody>
      </p:sp>
    </p:spTree>
    <p:extLst>
      <p:ext uri="{BB962C8B-B14F-4D97-AF65-F5344CB8AC3E}">
        <p14:creationId xmlns:p14="http://schemas.microsoft.com/office/powerpoint/2010/main" val="27615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A6330BE-D91A-D240-B266-E5D5F99B4CCE}" type="slidenum">
              <a:rPr lang="en-US" smtClean="0"/>
              <a:pPr/>
              <a:t>6</a:t>
            </a:fld>
            <a:endParaRPr lang="en-US" dirty="0"/>
          </a:p>
        </p:txBody>
      </p:sp>
    </p:spTree>
    <p:extLst>
      <p:ext uri="{BB962C8B-B14F-4D97-AF65-F5344CB8AC3E}">
        <p14:creationId xmlns:p14="http://schemas.microsoft.com/office/powerpoint/2010/main" val="1359141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A6330BE-D91A-D240-B266-E5D5F99B4CCE}" type="slidenum">
              <a:rPr lang="en-US" smtClean="0"/>
              <a:pPr/>
              <a:t>7</a:t>
            </a:fld>
            <a:endParaRPr lang="en-US" dirty="0"/>
          </a:p>
        </p:txBody>
      </p:sp>
    </p:spTree>
    <p:extLst>
      <p:ext uri="{BB962C8B-B14F-4D97-AF65-F5344CB8AC3E}">
        <p14:creationId xmlns:p14="http://schemas.microsoft.com/office/powerpoint/2010/main" val="3483455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A6330BE-D91A-D240-B266-E5D5F99B4CCE}" type="slidenum">
              <a:rPr lang="en-US" smtClean="0"/>
              <a:pPr/>
              <a:t>8</a:t>
            </a:fld>
            <a:endParaRPr lang="en-US" dirty="0"/>
          </a:p>
        </p:txBody>
      </p:sp>
    </p:spTree>
    <p:extLst>
      <p:ext uri="{BB962C8B-B14F-4D97-AF65-F5344CB8AC3E}">
        <p14:creationId xmlns:p14="http://schemas.microsoft.com/office/powerpoint/2010/main" val="3072592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A6330BE-D91A-D240-B266-E5D5F99B4CCE}" type="slidenum">
              <a:rPr lang="en-US" smtClean="0"/>
              <a:pPr/>
              <a:t>9</a:t>
            </a:fld>
            <a:endParaRPr lang="en-US" dirty="0"/>
          </a:p>
        </p:txBody>
      </p:sp>
    </p:spTree>
    <p:extLst>
      <p:ext uri="{BB962C8B-B14F-4D97-AF65-F5344CB8AC3E}">
        <p14:creationId xmlns:p14="http://schemas.microsoft.com/office/powerpoint/2010/main" val="2334758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51803" cy="5143500"/>
          </a:xfrm>
          <a:prstGeom prst="rect">
            <a:avLst/>
          </a:prstGeom>
        </p:spPr>
      </p:pic>
      <p:grpSp>
        <p:nvGrpSpPr>
          <p:cNvPr id="5" name="Group 4"/>
          <p:cNvGrpSpPr/>
          <p:nvPr userDrawn="1"/>
        </p:nvGrpSpPr>
        <p:grpSpPr>
          <a:xfrm>
            <a:off x="-137160" y="-137160"/>
            <a:ext cx="9418320" cy="5422392"/>
            <a:chOff x="-137160" y="-137160"/>
            <a:chExt cx="9418320" cy="5422392"/>
          </a:xfrm>
        </p:grpSpPr>
        <p:cxnSp>
          <p:nvCxnSpPr>
            <p:cNvPr id="8" name="Straight Connector 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3108959"/>
            <a:ext cx="7086600" cy="914400"/>
          </a:xfrm>
        </p:spPr>
        <p:txBody>
          <a:bodyPr anchor="b" anchorCtr="0">
            <a:noAutofit/>
          </a:bodyPr>
          <a:lstStyle>
            <a:lvl1pPr>
              <a:defRPr sz="3200" b="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bwMode="auto">
          <a:xfrm>
            <a:off x="1600200" y="4114800"/>
            <a:ext cx="5029200" cy="731520"/>
          </a:xfrm>
          <a:noFill/>
        </p:spPr>
        <p:txBody>
          <a:bodyPr>
            <a:noAutofit/>
          </a:bodyPr>
          <a:lstStyle>
            <a:lvl1pPr marL="0" indent="0" algn="l">
              <a:lnSpc>
                <a:spcPct val="100000"/>
              </a:lnSpc>
              <a:spcBef>
                <a:spcPts val="0"/>
              </a:spcBef>
              <a:buNone/>
              <a:defRPr sz="1400" b="1" i="0" baseline="0">
                <a:solidFill>
                  <a:schemeClr val="tx1"/>
                </a:solidFill>
                <a:latin typeface="+mn-lt"/>
                <a:ea typeface="Arial Regular" charset="0"/>
                <a:cs typeface="Arial Regular" charset="0"/>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pic>
        <p:nvPicPr>
          <p:cNvPr id="28" name="Picture 27" title="Novarti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0600" y="4641098"/>
            <a:ext cx="1371600" cy="250433"/>
          </a:xfrm>
          <a:prstGeom prst="rect">
            <a:avLst/>
          </a:prstGeom>
        </p:spPr>
      </p:pic>
      <p:sp>
        <p:nvSpPr>
          <p:cNvPr id="27" name="Picture Placeholder 3"/>
          <p:cNvSpPr>
            <a:spLocks noGrp="1"/>
          </p:cNvSpPr>
          <p:nvPr>
            <p:ph type="pic" sz="quarter" idx="10" hasCustomPrompt="1"/>
          </p:nvPr>
        </p:nvSpPr>
        <p:spPr>
          <a:xfrm>
            <a:off x="525624" y="316156"/>
            <a:ext cx="8157600" cy="2635200"/>
          </a:xfrm>
          <a:solidFill>
            <a:srgbClr val="CCCCCC"/>
          </a:solidFill>
        </p:spPr>
        <p:txBody>
          <a:bodyPr tIns="1116000" anchor="t" anchorCtr="0">
            <a:normAutofit/>
          </a:bodyPr>
          <a:lstStyle>
            <a:lvl1pPr marL="1079446" marR="0" indent="0" algn="l" defTabSz="914354" rtl="0" eaLnBrk="1" fontAlgn="auto" latinLnBrk="0" hangingPunct="1">
              <a:lnSpc>
                <a:spcPct val="100000"/>
              </a:lnSpc>
              <a:spcBef>
                <a:spcPts val="1200"/>
              </a:spcBef>
              <a:spcAft>
                <a:spcPts val="0"/>
              </a:spcAft>
              <a:buClrTx/>
              <a:buSzPct val="120000"/>
              <a:buFont typeface="Arial" pitchFamily="34" charset="0"/>
              <a:buNone/>
              <a:tabLst>
                <a:tab pos="3998713" algn="r"/>
                <a:tab pos="8229189" algn="r"/>
              </a:tabLst>
              <a:defRPr lang="en-US" sz="951" smtClean="0">
                <a:effectLst/>
                <a:latin typeface="+mn-lt"/>
              </a:defRPr>
            </a:lvl1pPr>
          </a:lstStyle>
          <a:p>
            <a:r>
              <a:rPr lang="en-US" dirty="0" smtClean="0"/>
              <a:t>This space is reserved for cropped images only sourced from Novartis Brand Lab at https://</a:t>
            </a:r>
            <a:r>
              <a:rPr lang="en-US" dirty="0" err="1" smtClean="0"/>
              <a:t>www.novartisbrandlab.com</a:t>
            </a:r>
            <a:r>
              <a:rPr lang="en-US" dirty="0" smtClean="0"/>
              <a:t>/resources/assets/5982</a:t>
            </a:r>
            <a:br>
              <a:rPr lang="en-US" dirty="0" smtClean="0"/>
            </a:br>
            <a:r>
              <a:rPr lang="en-US" dirty="0" smtClean="0"/>
              <a:t>Once you have chosen your image, select the asset for download from the drop-down menu.                                                            For this template, you would download the image cropped to fit the </a:t>
            </a:r>
            <a:r>
              <a:rPr lang="en-US" dirty="0" smtClean="0">
                <a:solidFill>
                  <a:srgbClr val="000000"/>
                </a:solidFill>
                <a:effectLst/>
                <a:latin typeface="Arial" charset="0"/>
              </a:rPr>
              <a:t>PPT Presentation Wide Screen 16:9 template</a:t>
            </a:r>
            <a:r>
              <a:rPr lang="en-US" dirty="0" smtClean="0"/>
              <a:t>.</a:t>
            </a:r>
            <a:br>
              <a:rPr lang="en-US" dirty="0" smtClean="0"/>
            </a:br>
            <a:r>
              <a:rPr lang="en-US" dirty="0" smtClean="0"/>
              <a:t>Illustrations, graphics or icons are not allowed. Photography must follow our </a:t>
            </a:r>
            <a:r>
              <a:rPr lang="en-US" dirty="0" err="1" smtClean="0"/>
              <a:t>monocolor</a:t>
            </a:r>
            <a:r>
              <a:rPr lang="en-US" dirty="0" smtClean="0"/>
              <a:t> rule.                                                                 That means for this template in Novartis Blue </a:t>
            </a:r>
            <a:r>
              <a:rPr lang="en-US" dirty="0" err="1" smtClean="0"/>
              <a:t>monocolor</a:t>
            </a:r>
            <a:r>
              <a:rPr lang="en-US" dirty="0" smtClean="0"/>
              <a:t> theme, choose an image with a pop of Novartis Blue color.</a:t>
            </a:r>
          </a:p>
        </p:txBody>
      </p:sp>
      <p:sp>
        <p:nvSpPr>
          <p:cNvPr id="24"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354" rtl="0" eaLnBrk="1" fontAlgn="auto" latinLnBrk="0" hangingPunct="1">
              <a:lnSpc>
                <a:spcPct val="100000"/>
              </a:lnSpc>
              <a:spcBef>
                <a:spcPts val="0"/>
              </a:spcBef>
              <a:spcAft>
                <a:spcPts val="0"/>
              </a:spcAft>
              <a:buClrTx/>
              <a:buSzPct val="120000"/>
              <a:buFont typeface="Arial"/>
              <a:buNone/>
              <a:tabLst>
                <a:tab pos="3998713" algn="r"/>
                <a:tab pos="8229189"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354" rtl="0" eaLnBrk="1" fontAlgn="auto" latinLnBrk="0" hangingPunct="1">
              <a:lnSpc>
                <a:spcPct val="100000"/>
              </a:lnSpc>
              <a:spcBef>
                <a:spcPts val="0"/>
              </a:spcBef>
              <a:spcAft>
                <a:spcPts val="0"/>
              </a:spcAft>
              <a:buClrTx/>
              <a:buSzPct val="120000"/>
              <a:buFont typeface="Arial"/>
              <a:buNone/>
              <a:tabLst>
                <a:tab pos="3998713" algn="r"/>
                <a:tab pos="8229189" algn="r"/>
              </a:tabLst>
              <a:defRPr/>
            </a:pPr>
            <a:r>
              <a:rPr lang="en-US" dirty="0" smtClean="0">
                <a:solidFill>
                  <a:srgbClr val="FFFFFF"/>
                </a:solidFill>
              </a:rPr>
              <a:t>Business or </a:t>
            </a:r>
            <a:r>
              <a:rPr lang="en-US" dirty="0" smtClean="0"/>
              <a:t>Organizational</a:t>
            </a:r>
            <a:r>
              <a:rPr lang="en-US" dirty="0" smtClean="0">
                <a:solidFill>
                  <a:srgbClr val="FFFFFF"/>
                </a:solidFill>
              </a:rPr>
              <a:t> Unit</a:t>
            </a:r>
            <a:br>
              <a:rPr lang="en-US" dirty="0" smtClean="0">
                <a:solidFill>
                  <a:srgbClr val="FFFFFF"/>
                </a:solidFill>
              </a:rPr>
            </a:br>
            <a:r>
              <a:rPr lang="en-US" b="0" dirty="0" smtClean="0">
                <a:solidFill>
                  <a:srgbClr val="FFFFFF"/>
                </a:solidFill>
              </a:rPr>
              <a:t>Franchise or Department</a:t>
            </a:r>
          </a:p>
        </p:txBody>
      </p:sp>
    </p:spTree>
    <p:extLst>
      <p:ext uri="{BB962C8B-B14F-4D97-AF65-F5344CB8AC3E}">
        <p14:creationId xmlns:p14="http://schemas.microsoft.com/office/powerpoint/2010/main" val="1808711482"/>
      </p:ext>
    </p:extLst>
  </p:cSld>
  <p:clrMapOvr>
    <a:masterClrMapping/>
  </p:clrMapOvr>
  <p:timing>
    <p:tnLst>
      <p:par>
        <p:cTn id="1" dur="indefinite" restart="never" nodeType="tmRoot"/>
      </p:par>
    </p:tnLst>
  </p:timing>
  <p:hf hdr="0" dt="0"/>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4" name="Title 3"/>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
        <p:nvSpPr>
          <p:cNvPr id="2" name="Footer Placeholder 1"/>
          <p:cNvSpPr>
            <a:spLocks noGrp="1"/>
          </p:cNvSpPr>
          <p:nvPr>
            <p:ph type="ftr" sz="quarter" idx="20"/>
          </p:nvPr>
        </p:nvSpPr>
        <p:spPr/>
        <p:txBody>
          <a:bodyPr/>
          <a:lstStyle/>
          <a:p>
            <a:endParaRPr lang="en-US" dirty="0"/>
          </a:p>
        </p:txBody>
      </p:sp>
      <p:sp>
        <p:nvSpPr>
          <p:cNvPr id="3" name="Slide Number Placeholder 2"/>
          <p:cNvSpPr>
            <a:spLocks noGrp="1"/>
          </p:cNvSpPr>
          <p:nvPr>
            <p:ph type="sldNum" sz="quarter" idx="21"/>
          </p:nvPr>
        </p:nvSpPr>
        <p:spPr/>
        <p:txBody>
          <a:bodyPr/>
          <a:lstStyle/>
          <a:p>
            <a:fld id="{47547CF9-5B10-D24F-A8D7-45A9778164F7}" type="slidenum">
              <a:rPr lang="uk-UA" smtClean="0"/>
              <a:pPr/>
              <a:t>‹#›</a:t>
            </a:fld>
            <a:endParaRPr lang="uk-UA" dirty="0"/>
          </a:p>
        </p:txBody>
      </p:sp>
      <p:sp>
        <p:nvSpPr>
          <p:cNvPr id="19" name="Content Placeholder 2"/>
          <p:cNvSpPr>
            <a:spLocks noGrp="1"/>
          </p:cNvSpPr>
          <p:nvPr>
            <p:ph sz="half" idx="22"/>
          </p:nvPr>
        </p:nvSpPr>
        <p:spPr>
          <a:xfrm>
            <a:off x="457200" y="1786473"/>
            <a:ext cx="2606040" cy="2282613"/>
          </a:xfrm>
          <a:solidFill>
            <a:srgbClr val="CCCCCC"/>
          </a:solidFill>
        </p:spPr>
        <p:txBody>
          <a:bodyPr anchor="ctr" anchorCtr="0">
            <a:normAutofit/>
          </a:bodyPr>
          <a:lstStyle>
            <a:lvl1pPr marL="0" indent="0" algn="ctr">
              <a:spcBef>
                <a:spcPts val="0"/>
              </a:spcBef>
              <a:buNone/>
              <a:defRPr sz="1000" b="0" i="0" spc="31"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smtClean="0"/>
              <a:t>Edit Master text styles</a:t>
            </a:r>
          </a:p>
        </p:txBody>
      </p:sp>
      <p:sp>
        <p:nvSpPr>
          <p:cNvPr id="20" name="Content Placeholder 2"/>
          <p:cNvSpPr>
            <a:spLocks noGrp="1"/>
          </p:cNvSpPr>
          <p:nvPr>
            <p:ph sz="half" idx="23"/>
          </p:nvPr>
        </p:nvSpPr>
        <p:spPr>
          <a:xfrm>
            <a:off x="3268980" y="1786473"/>
            <a:ext cx="2606040" cy="2282613"/>
          </a:xfrm>
          <a:solidFill>
            <a:srgbClr val="CCCCCC"/>
          </a:solidFill>
        </p:spPr>
        <p:txBody>
          <a:bodyPr anchor="ctr" anchorCtr="0">
            <a:normAutofit/>
          </a:bodyPr>
          <a:lstStyle>
            <a:lvl1pPr marL="0" indent="0" algn="ctr">
              <a:spcBef>
                <a:spcPts val="0"/>
              </a:spcBef>
              <a:buNone/>
              <a:defRPr sz="1000" b="0" i="0" spc="31"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smtClean="0"/>
              <a:t>Edit Master text styles</a:t>
            </a:r>
          </a:p>
        </p:txBody>
      </p:sp>
      <p:sp>
        <p:nvSpPr>
          <p:cNvPr id="21" name="Content Placeholder 2"/>
          <p:cNvSpPr>
            <a:spLocks noGrp="1"/>
          </p:cNvSpPr>
          <p:nvPr>
            <p:ph sz="half" idx="24"/>
          </p:nvPr>
        </p:nvSpPr>
        <p:spPr>
          <a:xfrm>
            <a:off x="6080760" y="1786473"/>
            <a:ext cx="2606040" cy="2282613"/>
          </a:xfrm>
          <a:solidFill>
            <a:srgbClr val="CCCCCC"/>
          </a:solidFill>
        </p:spPr>
        <p:txBody>
          <a:bodyPr anchor="ctr" anchorCtr="0">
            <a:normAutofit/>
          </a:bodyPr>
          <a:lstStyle>
            <a:lvl1pPr marL="0" indent="0" algn="ctr">
              <a:spcBef>
                <a:spcPts val="0"/>
              </a:spcBef>
              <a:buNone/>
              <a:defRPr sz="1000" b="0" i="0" spc="31"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smtClean="0"/>
              <a:t>Edit Master text styles</a:t>
            </a:r>
          </a:p>
        </p:txBody>
      </p:sp>
      <p:sp>
        <p:nvSpPr>
          <p:cNvPr id="13" name="Text Placeholder 7"/>
          <p:cNvSpPr>
            <a:spLocks noGrp="1"/>
          </p:cNvSpPr>
          <p:nvPr>
            <p:ph type="body" sz="quarter" idx="12" hasCustomPrompt="1"/>
          </p:nvPr>
        </p:nvSpPr>
        <p:spPr>
          <a:xfrm>
            <a:off x="457200" y="1371606"/>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smtClean="0"/>
              <a:t>Optional picture title</a:t>
            </a:r>
          </a:p>
        </p:txBody>
      </p:sp>
      <p:sp>
        <p:nvSpPr>
          <p:cNvPr id="22" name="Text Placeholder 7"/>
          <p:cNvSpPr>
            <a:spLocks noGrp="1"/>
          </p:cNvSpPr>
          <p:nvPr>
            <p:ph type="body" sz="quarter" idx="18"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
        <p:nvSpPr>
          <p:cNvPr id="23" name="Text Placeholder 7"/>
          <p:cNvSpPr>
            <a:spLocks noGrp="1"/>
          </p:cNvSpPr>
          <p:nvPr>
            <p:ph type="body" sz="quarter" idx="25" hasCustomPrompt="1"/>
          </p:nvPr>
        </p:nvSpPr>
        <p:spPr>
          <a:xfrm>
            <a:off x="326898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
        <p:nvSpPr>
          <p:cNvPr id="24" name="Text Placeholder 7"/>
          <p:cNvSpPr>
            <a:spLocks noGrp="1"/>
          </p:cNvSpPr>
          <p:nvPr>
            <p:ph type="body" sz="quarter" idx="26" hasCustomPrompt="1"/>
          </p:nvPr>
        </p:nvSpPr>
        <p:spPr>
          <a:xfrm>
            <a:off x="608076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Tree>
    <p:extLst>
      <p:ext uri="{BB962C8B-B14F-4D97-AF65-F5344CB8AC3E}">
        <p14:creationId xmlns:p14="http://schemas.microsoft.com/office/powerpoint/2010/main" val="1193407299"/>
      </p:ext>
    </p:extLst>
  </p:cSld>
  <p:clrMapOvr>
    <a:masterClrMapping/>
  </p:clrMapOvr>
  <p:timing>
    <p:tnLst>
      <p:par>
        <p:cTn id="1" dur="indefinite" restart="never" nodeType="tmRoot"/>
      </p:par>
    </p:tnLst>
  </p:timing>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Big Statem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663440" y="1371600"/>
            <a:ext cx="402336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smtClean="0"/>
              <a:t>Edit Master text styles</a:t>
            </a:r>
          </a:p>
        </p:txBody>
      </p:sp>
      <p:sp>
        <p:nvSpPr>
          <p:cNvPr id="3" name="Footer Placeholder 2"/>
          <p:cNvSpPr>
            <a:spLocks noGrp="1"/>
          </p:cNvSpPr>
          <p:nvPr>
            <p:ph type="ftr" sz="quarter" idx="19"/>
          </p:nvPr>
        </p:nvSpPr>
        <p:spPr/>
        <p:txBody>
          <a:bodyPr/>
          <a:lstStyle/>
          <a:p>
            <a:endParaRPr lang="en-US" dirty="0"/>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371600"/>
            <a:ext cx="4023360" cy="2697480"/>
          </a:xfrm>
          <a:solidFill>
            <a:srgbClr val="CCCCCC"/>
          </a:solidFill>
        </p:spPr>
        <p:txBody>
          <a:bodyPr anchor="ctr" anchorCtr="0">
            <a:normAutofit/>
          </a:bodyPr>
          <a:lstStyle>
            <a:lvl1pPr marL="0" indent="0" algn="ctr">
              <a:spcBef>
                <a:spcPts val="0"/>
              </a:spcBef>
              <a:buNone/>
              <a:defRPr sz="1000" b="0" i="0" spc="31"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smtClean="0"/>
              <a:t>Edit Master text styles</a:t>
            </a:r>
          </a:p>
        </p:txBody>
      </p:sp>
      <p:sp>
        <p:nvSpPr>
          <p:cNvPr id="10" name="Text Placeholder 7"/>
          <p:cNvSpPr>
            <a:spLocks noGrp="1"/>
          </p:cNvSpPr>
          <p:nvPr>
            <p:ph type="body" sz="quarter" idx="21"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
        <p:nvSpPr>
          <p:cNvPr id="6" name="Title 5"/>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18626099"/>
      </p:ext>
    </p:extLst>
  </p:cSld>
  <p:clrMapOvr>
    <a:masterClrMapping/>
  </p:clrMapOvr>
  <p:timing>
    <p:tnLst>
      <p:par>
        <p:cTn id="1" dur="indefinite" restart="never" nodeType="tmRoot"/>
      </p:par>
    </p:tnLst>
  </p:timing>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Big Statement - Alternate">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246120" y="1371600"/>
            <a:ext cx="544068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smtClean="0"/>
              <a:t>Edit Master text styles</a:t>
            </a:r>
          </a:p>
        </p:txBody>
      </p:sp>
      <p:sp>
        <p:nvSpPr>
          <p:cNvPr id="3" name="Footer Placeholder 2"/>
          <p:cNvSpPr>
            <a:spLocks noGrp="1"/>
          </p:cNvSpPr>
          <p:nvPr>
            <p:ph type="ftr" sz="quarter" idx="19"/>
          </p:nvPr>
        </p:nvSpPr>
        <p:spPr/>
        <p:txBody>
          <a:bodyPr/>
          <a:lstStyle/>
          <a:p>
            <a:endParaRPr lang="en-US" dirty="0"/>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371600"/>
            <a:ext cx="2606040" cy="2697480"/>
          </a:xfrm>
          <a:solidFill>
            <a:srgbClr val="CCCCCC"/>
          </a:solidFill>
        </p:spPr>
        <p:txBody>
          <a:bodyPr anchor="ctr" anchorCtr="0">
            <a:normAutofit/>
          </a:bodyPr>
          <a:lstStyle>
            <a:lvl1pPr marL="0" indent="0" algn="ctr">
              <a:spcBef>
                <a:spcPts val="0"/>
              </a:spcBef>
              <a:buNone/>
              <a:defRPr sz="1000" b="0" i="0" spc="31"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smtClean="0"/>
              <a:t>Edit Master text styles</a:t>
            </a:r>
          </a:p>
        </p:txBody>
      </p:sp>
      <p:sp>
        <p:nvSpPr>
          <p:cNvPr id="10" name="Text Placeholder 7"/>
          <p:cNvSpPr>
            <a:spLocks noGrp="1"/>
          </p:cNvSpPr>
          <p:nvPr>
            <p:ph type="body" sz="quarter" idx="21"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
        <p:nvSpPr>
          <p:cNvPr id="6" name="Title 5"/>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297514040"/>
      </p:ext>
    </p:extLst>
  </p:cSld>
  <p:clrMapOvr>
    <a:masterClrMapping/>
  </p:clrMapOvr>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Quot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51803" cy="5143500"/>
          </a:xfrm>
          <a:prstGeom prst="rect">
            <a:avLst/>
          </a:prstGeom>
        </p:spPr>
      </p:pic>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pic>
        <p:nvPicPr>
          <p:cNvPr id="10" name="Picture 9" title="Novarti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0600" y="4641098"/>
            <a:ext cx="1371600" cy="250433"/>
          </a:xfrm>
          <a:prstGeom prst="rect">
            <a:avLst/>
          </a:prstGeom>
        </p:spPr>
      </p:pic>
      <p:grpSp>
        <p:nvGrpSpPr>
          <p:cNvPr id="9" name="Group 8"/>
          <p:cNvGrpSpPr/>
          <p:nvPr userDrawn="1"/>
        </p:nvGrpSpPr>
        <p:grpSpPr>
          <a:xfrm>
            <a:off x="1050629" y="-137160"/>
            <a:ext cx="7636175" cy="5422392"/>
            <a:chOff x="1050626" y="-137160"/>
            <a:chExt cx="7636174" cy="5422392"/>
          </a:xfrm>
        </p:grpSpPr>
        <p:cxnSp>
          <p:nvCxnSpPr>
            <p:cNvPr id="11" name="Straight Connector 10"/>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3" name="Text Placeholder 2"/>
          <p:cNvSpPr>
            <a:spLocks noGrp="1"/>
          </p:cNvSpPr>
          <p:nvPr>
            <p:ph type="body" sz="quarter" idx="12" hasCustomPrompt="1"/>
          </p:nvPr>
        </p:nvSpPr>
        <p:spPr>
          <a:xfrm>
            <a:off x="1600200" y="1005845"/>
            <a:ext cx="7086600" cy="3104949"/>
          </a:xfrm>
        </p:spPr>
        <p:txBody>
          <a:bodyPr anchor="ctr" anchorCtr="0"/>
          <a:lstStyle>
            <a:lvl1pPr marL="0" indent="0">
              <a:lnSpc>
                <a:spcPct val="90000"/>
              </a:lnSpc>
              <a:spcBef>
                <a:spcPts val="0"/>
              </a:spcBef>
              <a:buNone/>
              <a:defRPr sz="4800" b="0" i="0" spc="0" baseline="0">
                <a:solidFill>
                  <a:schemeClr val="accent2"/>
                </a:solidFill>
                <a:latin typeface="+mn-lt"/>
                <a:ea typeface="Arial" charset="0"/>
                <a:cs typeface="Arial" charset="0"/>
              </a:defRPr>
            </a:lvl1pPr>
            <a:lvl2pPr marL="230177" indent="-230177">
              <a:spcBef>
                <a:spcPts val="600"/>
              </a:spcBef>
              <a:defRPr b="0" i="0" baseline="0">
                <a:latin typeface="+mn-lt"/>
                <a:ea typeface="Arial" charset="0"/>
                <a:cs typeface="Arial" charset="0"/>
              </a:defRPr>
            </a:lvl2pPr>
            <a:lvl3pPr marL="230177" indent="0">
              <a:spcBef>
                <a:spcPts val="600"/>
              </a:spcBef>
              <a:buNone/>
              <a:defRPr/>
            </a:lvl3pPr>
            <a:lvl4pPr marL="685766" indent="-230177">
              <a:spcBef>
                <a:spcPts val="600"/>
              </a:spcBef>
              <a:defRPr/>
            </a:lvl4pPr>
            <a:lvl5pPr marL="917529" indent="-231764">
              <a:spcBef>
                <a:spcPts val="600"/>
              </a:spcBef>
              <a:defRPr/>
            </a:lvl5pPr>
          </a:lstStyle>
          <a:p>
            <a:pPr lvl="0"/>
            <a:r>
              <a:rPr lang="en-US" dirty="0" smtClean="0"/>
              <a:t>“Quote goes here.”</a:t>
            </a:r>
          </a:p>
          <a:p>
            <a:pPr lvl="1"/>
            <a:r>
              <a:rPr lang="en-US" dirty="0" smtClean="0"/>
              <a:t>Attribution, if needed</a:t>
            </a:r>
          </a:p>
        </p:txBody>
      </p:sp>
    </p:spTree>
    <p:extLst>
      <p:ext uri="{BB962C8B-B14F-4D97-AF65-F5344CB8AC3E}">
        <p14:creationId xmlns:p14="http://schemas.microsoft.com/office/powerpoint/2010/main" val="2697715574"/>
      </p:ext>
    </p:extLst>
  </p:cSld>
  <p:clrMapOvr>
    <a:masterClrMapping/>
  </p:clrMapOvr>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51803" cy="5143500"/>
          </a:xfrm>
          <a:prstGeom prst="rect">
            <a:avLst/>
          </a:prstGeom>
        </p:spPr>
      </p:pic>
      <p:grpSp>
        <p:nvGrpSpPr>
          <p:cNvPr id="41" name="Group 40"/>
          <p:cNvGrpSpPr/>
          <p:nvPr userDrawn="1"/>
        </p:nvGrpSpPr>
        <p:grpSpPr>
          <a:xfrm>
            <a:off x="-137160" y="-137160"/>
            <a:ext cx="9418320" cy="5422392"/>
            <a:chOff x="-137160" y="-137160"/>
            <a:chExt cx="9418320" cy="5422392"/>
          </a:xfrm>
        </p:grpSpPr>
        <p:cxnSp>
          <p:nvCxnSpPr>
            <p:cNvPr id="42" name="Straight Connector 41"/>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4" name="Picture 53" title="Novarti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0600" y="4641098"/>
            <a:ext cx="1371600" cy="250433"/>
          </a:xfrm>
          <a:prstGeom prst="rect">
            <a:avLst/>
          </a:prstGeom>
        </p:spPr>
      </p:pic>
      <p:sp>
        <p:nvSpPr>
          <p:cNvPr id="55" name="Title 1"/>
          <p:cNvSpPr>
            <a:spLocks noGrp="1"/>
          </p:cNvSpPr>
          <p:nvPr>
            <p:ph type="ctrTitle"/>
          </p:nvPr>
        </p:nvSpPr>
        <p:spPr bwMode="auto">
          <a:xfrm>
            <a:off x="1600200" y="3108960"/>
            <a:ext cx="7086600" cy="914400"/>
          </a:xfrm>
        </p:spPr>
        <p:txBody>
          <a:bodyPr anchor="b" anchorCtr="0">
            <a:noAutofit/>
          </a:bodyPr>
          <a:lstStyle>
            <a:lvl1pPr>
              <a:defRPr sz="3200">
                <a:solidFill>
                  <a:schemeClr val="tx1"/>
                </a:solidFill>
              </a:defRPr>
            </a:lvl1pPr>
          </a:lstStyle>
          <a:p>
            <a:r>
              <a:rPr lang="en-US" smtClean="0"/>
              <a:t>Click to edit Master title style</a:t>
            </a:r>
            <a:endParaRPr lang="en-US" dirty="0"/>
          </a:p>
        </p:txBody>
      </p:sp>
      <p:sp>
        <p:nvSpPr>
          <p:cNvPr id="56" name="Subtitle 2"/>
          <p:cNvSpPr>
            <a:spLocks noGrp="1"/>
          </p:cNvSpPr>
          <p:nvPr>
            <p:ph type="subTitle" idx="1" hasCustomPrompt="1"/>
          </p:nvPr>
        </p:nvSpPr>
        <p:spPr bwMode="auto">
          <a:xfrm>
            <a:off x="1600200" y="4114800"/>
            <a:ext cx="5029200" cy="731520"/>
          </a:xfrm>
        </p:spPr>
        <p:txBody>
          <a:bodyPr>
            <a:noAutofit/>
          </a:bodyPr>
          <a:lstStyle>
            <a:lvl1pPr marL="0" indent="0" algn="l">
              <a:lnSpc>
                <a:spcPct val="100000"/>
              </a:lnSpc>
              <a:spcBef>
                <a:spcPts val="0"/>
              </a:spcBef>
              <a:buNone/>
              <a:defRPr sz="1400" b="1" i="0" spc="0" baseline="0">
                <a:solidFill>
                  <a:schemeClr val="tx1"/>
                </a:solidFill>
                <a:latin typeface="+mn-lt"/>
                <a:ea typeface="Arial Regular" charset="0"/>
                <a:cs typeface="Arial Regular" charset="0"/>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smtClean="0"/>
              <a:t>Click to edit Master </a:t>
            </a:r>
            <a:r>
              <a:rPr lang="en-US" dirty="0" err="1" smtClean="0"/>
              <a:t>su</a:t>
            </a:r>
            <a:r>
              <a:rPr lang="en-US" dirty="0" smtClean="0"/>
              <a:t>   </a:t>
            </a:r>
            <a:r>
              <a:rPr lang="en-US" dirty="0" err="1" smtClean="0"/>
              <a:t>btitle</a:t>
            </a:r>
            <a:r>
              <a:rPr lang="en-US" dirty="0" smtClean="0"/>
              <a:t> style</a:t>
            </a:r>
            <a:endParaRPr lang="en-US" dirty="0"/>
          </a:p>
        </p:txBody>
      </p:sp>
      <p:sp>
        <p:nvSpPr>
          <p:cNvPr id="16"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446" marR="0" indent="0" algn="l" defTabSz="914354" rtl="0" eaLnBrk="1" fontAlgn="auto" latinLnBrk="0" hangingPunct="1">
              <a:lnSpc>
                <a:spcPct val="100000"/>
              </a:lnSpc>
              <a:spcBef>
                <a:spcPts val="1200"/>
              </a:spcBef>
              <a:spcAft>
                <a:spcPts val="0"/>
              </a:spcAft>
              <a:buClrTx/>
              <a:buSzPct val="120000"/>
              <a:buFont typeface="Arial" pitchFamily="34" charset="0"/>
              <a:buNone/>
              <a:tabLst>
                <a:tab pos="3998713" algn="r"/>
                <a:tab pos="8229189" algn="r"/>
              </a:tabLst>
              <a:defRPr lang="en-US" sz="951" smtClean="0">
                <a:effectLst/>
                <a:latin typeface="+mn-lt"/>
              </a:defRPr>
            </a:lvl1pPr>
          </a:lstStyle>
          <a:p>
            <a:r>
              <a:rPr lang="en-US" dirty="0" smtClean="0"/>
              <a:t>This space is reserved for cropped images only sourced from Novartis Brand Lab at https://</a:t>
            </a:r>
            <a:r>
              <a:rPr lang="en-US" dirty="0" err="1" smtClean="0"/>
              <a:t>www.novartisbrandlab.com</a:t>
            </a:r>
            <a:r>
              <a:rPr lang="en-US" dirty="0" smtClean="0"/>
              <a:t>/resources/assets/5982</a:t>
            </a:r>
            <a:br>
              <a:rPr lang="en-US" dirty="0" smtClean="0"/>
            </a:br>
            <a:r>
              <a:rPr lang="en-US" dirty="0" smtClean="0"/>
              <a:t>Once you have chosen your image, select the asset for download from the drop-down menu.                                                            For this template, you would download the image cropped to fit the </a:t>
            </a:r>
            <a:r>
              <a:rPr lang="en-US" dirty="0" smtClean="0">
                <a:solidFill>
                  <a:srgbClr val="000000"/>
                </a:solidFill>
                <a:effectLst/>
                <a:latin typeface="Arial" charset="0"/>
              </a:rPr>
              <a:t>PPT Presentation Wide Screen 16:9 template</a:t>
            </a:r>
            <a:r>
              <a:rPr lang="en-US" dirty="0" smtClean="0"/>
              <a:t>.</a:t>
            </a:r>
            <a:br>
              <a:rPr lang="en-US" dirty="0" smtClean="0"/>
            </a:br>
            <a:r>
              <a:rPr lang="en-US" dirty="0" smtClean="0"/>
              <a:t>Illustrations, graphics or icons are not allowed. Photography must follow our </a:t>
            </a:r>
            <a:r>
              <a:rPr lang="en-US" dirty="0" err="1" smtClean="0"/>
              <a:t>monocolor</a:t>
            </a:r>
            <a:r>
              <a:rPr lang="en-US" dirty="0" smtClean="0"/>
              <a:t> rule.                                                                 That means for this template in Novartis Blue </a:t>
            </a:r>
            <a:r>
              <a:rPr lang="en-US" dirty="0" err="1" smtClean="0"/>
              <a:t>monocolor</a:t>
            </a:r>
            <a:r>
              <a:rPr lang="en-US" dirty="0" smtClean="0"/>
              <a:t> theme, choose an image with a pop of Novartis Blue color.</a:t>
            </a:r>
          </a:p>
        </p:txBody>
      </p:sp>
    </p:spTree>
    <p:extLst>
      <p:ext uri="{BB962C8B-B14F-4D97-AF65-F5344CB8AC3E}">
        <p14:creationId xmlns:p14="http://schemas.microsoft.com/office/powerpoint/2010/main" val="2480215106"/>
      </p:ext>
    </p:extLst>
  </p:cSld>
  <p:clrMapOvr>
    <a:masterClrMapping/>
  </p:clrMapOvr>
  <p:timing>
    <p:tnLst>
      <p:par>
        <p:cTn id="1" dur="indefinite" restart="never" nodeType="tmRoot"/>
      </p:par>
    </p:tnLst>
  </p:timing>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Pictur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51803" cy="5143500"/>
          </a:xfrm>
          <a:prstGeom prst="rect">
            <a:avLst/>
          </a:prstGeom>
        </p:spPr>
      </p:pic>
      <p:grpSp>
        <p:nvGrpSpPr>
          <p:cNvPr id="14" name="Group 13"/>
          <p:cNvGrpSpPr/>
          <p:nvPr userDrawn="1"/>
        </p:nvGrpSpPr>
        <p:grpSpPr>
          <a:xfrm>
            <a:off x="1050629" y="-137160"/>
            <a:ext cx="7636175" cy="5422392"/>
            <a:chOff x="1050626" y="-137160"/>
            <a:chExt cx="7636174" cy="5422392"/>
          </a:xfrm>
        </p:grpSpPr>
        <p:cxnSp>
          <p:nvCxnSpPr>
            <p:cNvPr id="15" name="Straight Connector 14"/>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ctrTitle"/>
          </p:nvPr>
        </p:nvSpPr>
        <p:spPr bwMode="auto">
          <a:xfrm>
            <a:off x="1600200" y="1463046"/>
            <a:ext cx="7086600" cy="2102185"/>
          </a:xfrm>
        </p:spPr>
        <p:txBody>
          <a:bodyPr anchor="b" anchorCtr="0">
            <a:noAutofit/>
          </a:bodyPr>
          <a:lstStyle>
            <a:lvl1pPr>
              <a:defRPr sz="3200" baseline="0"/>
            </a:lvl1pPr>
          </a:lstStyle>
          <a:p>
            <a:r>
              <a:rPr lang="en-US" smtClean="0"/>
              <a:t>Click to edit Master title style</a:t>
            </a:r>
            <a:endParaRPr lang="en-US" dirty="0"/>
          </a:p>
        </p:txBody>
      </p:sp>
      <p:sp>
        <p:nvSpPr>
          <p:cNvPr id="19"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pic>
        <p:nvPicPr>
          <p:cNvPr id="37" name="Picture 36" title="Novarti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0600" y="4641098"/>
            <a:ext cx="1371600" cy="250433"/>
          </a:xfrm>
          <a:prstGeom prst="rect">
            <a:avLst/>
          </a:prstGeom>
        </p:spPr>
      </p:pic>
    </p:spTree>
    <p:extLst>
      <p:ext uri="{BB962C8B-B14F-4D97-AF65-F5344CB8AC3E}">
        <p14:creationId xmlns:p14="http://schemas.microsoft.com/office/powerpoint/2010/main" val="61157623"/>
      </p:ext>
    </p:extLst>
  </p:cSld>
  <p:clrMapOvr>
    <a:masterClrMapping/>
  </p:clrMapOvr>
  <p:timing>
    <p:tnLst>
      <p:par>
        <p:cTn id="1" dur="indefinite" restart="never" nodeType="tmRoot"/>
      </p:par>
    </p:tnLst>
  </p:timing>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2124254679"/>
      </p:ext>
    </p:extLst>
  </p:cSld>
  <p:clrMapOvr>
    <a:masterClrMapping/>
  </p:clrMapOvr>
  <p:timing>
    <p:tnLst>
      <p:par>
        <p:cTn id="1" dur="indefinite" restart="never" nodeType="tmRoot"/>
      </p:par>
    </p:tnLst>
  </p:timing>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dirty="0"/>
          </a:p>
        </p:txBody>
      </p:sp>
      <p:sp>
        <p:nvSpPr>
          <p:cNvPr id="3" name="Slide Number Placeholder 2"/>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852009805"/>
      </p:ext>
    </p:extLst>
  </p:cSld>
  <p:clrMapOvr>
    <a:masterClrMapping/>
  </p:clrMapOvr>
  <p:timing>
    <p:tnLst>
      <p:par>
        <p:cTn id="1" dur="indefinite" restart="never" nodeType="tmRoot"/>
      </p:par>
    </p:tnLst>
  </p:timing>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51803" cy="5143500"/>
          </a:xfrm>
          <a:prstGeom prst="rect">
            <a:avLst/>
          </a:prstGeom>
        </p:spPr>
      </p:pic>
      <p:sp>
        <p:nvSpPr>
          <p:cNvPr id="19" name="Title 1"/>
          <p:cNvSpPr txBox="1">
            <a:spLocks/>
          </p:cNvSpPr>
          <p:nvPr userDrawn="1"/>
        </p:nvSpPr>
        <p:spPr>
          <a:xfrm>
            <a:off x="1600200" y="3108960"/>
            <a:ext cx="7086600" cy="91498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dirty="0" smtClean="0">
                <a:latin typeface="+mj-lt"/>
                <a:ea typeface="Arial Black" charset="0"/>
                <a:cs typeface="Arial Black" charset="0"/>
              </a:rPr>
              <a:t>Thank</a:t>
            </a:r>
            <a:r>
              <a:rPr lang="en-US" sz="3200" b="1" i="0" spc="-100" baseline="0" dirty="0" smtClean="0">
                <a:latin typeface="+mj-lt"/>
                <a:ea typeface="Arial Black" charset="0"/>
                <a:cs typeface="Arial Black" charset="0"/>
              </a:rPr>
              <a:t> you</a:t>
            </a:r>
            <a:endParaRPr lang="en-US" sz="3200" b="1" i="0" spc="-100" dirty="0">
              <a:latin typeface="+mj-lt"/>
              <a:ea typeface="Arial Black" charset="0"/>
              <a:cs typeface="Arial Black" charset="0"/>
            </a:endParaRPr>
          </a:p>
        </p:txBody>
      </p:sp>
      <p:grpSp>
        <p:nvGrpSpPr>
          <p:cNvPr id="37" name="Group 36"/>
          <p:cNvGrpSpPr/>
          <p:nvPr userDrawn="1"/>
        </p:nvGrpSpPr>
        <p:grpSpPr>
          <a:xfrm>
            <a:off x="-137160" y="-137160"/>
            <a:ext cx="9418320" cy="5422392"/>
            <a:chOff x="-137160" y="-137160"/>
            <a:chExt cx="9418320" cy="5422392"/>
          </a:xfrm>
        </p:grpSpPr>
        <p:cxnSp>
          <p:nvCxnSpPr>
            <p:cNvPr id="38" name="Straight Connector 3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2" name="Picture 51" title="Novarti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0600" y="4641098"/>
            <a:ext cx="1371600" cy="250433"/>
          </a:xfrm>
          <a:prstGeom prst="rect">
            <a:avLst/>
          </a:prstGeom>
        </p:spPr>
      </p:pic>
      <p:sp>
        <p:nvSpPr>
          <p:cNvPr id="15"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446" marR="0" indent="0" algn="l" defTabSz="914354" rtl="0" eaLnBrk="1" fontAlgn="auto" latinLnBrk="0" hangingPunct="1">
              <a:lnSpc>
                <a:spcPct val="100000"/>
              </a:lnSpc>
              <a:spcBef>
                <a:spcPts val="1200"/>
              </a:spcBef>
              <a:spcAft>
                <a:spcPts val="0"/>
              </a:spcAft>
              <a:buClrTx/>
              <a:buSzPct val="120000"/>
              <a:buFont typeface="Arial" pitchFamily="34" charset="0"/>
              <a:buNone/>
              <a:tabLst>
                <a:tab pos="3998713" algn="r"/>
                <a:tab pos="8229189" algn="r"/>
              </a:tabLst>
              <a:defRPr lang="en-US" sz="951" smtClean="0">
                <a:effectLst/>
                <a:latin typeface="+mn-lt"/>
              </a:defRPr>
            </a:lvl1pPr>
          </a:lstStyle>
          <a:p>
            <a:r>
              <a:rPr lang="en-US" dirty="0" smtClean="0"/>
              <a:t>This space is reserved for cropped images only sourced from Novartis Brand Lab at https://</a:t>
            </a:r>
            <a:r>
              <a:rPr lang="en-US" dirty="0" err="1" smtClean="0"/>
              <a:t>www.novartisbrandlab.com</a:t>
            </a:r>
            <a:r>
              <a:rPr lang="en-US" dirty="0" smtClean="0"/>
              <a:t>/resources/assets/5982</a:t>
            </a:r>
            <a:br>
              <a:rPr lang="en-US" dirty="0" smtClean="0"/>
            </a:br>
            <a:r>
              <a:rPr lang="en-US" dirty="0" smtClean="0"/>
              <a:t>Once you have chosen your image, select the asset for download from the drop-down menu.                                                            For this template, you would download the image cropped to fit the </a:t>
            </a:r>
            <a:r>
              <a:rPr lang="en-US" dirty="0" smtClean="0">
                <a:solidFill>
                  <a:srgbClr val="000000"/>
                </a:solidFill>
                <a:effectLst/>
                <a:latin typeface="Arial" charset="0"/>
              </a:rPr>
              <a:t>PPT Presentation Wide Screen 16:9 template</a:t>
            </a:r>
            <a:r>
              <a:rPr lang="en-US" dirty="0" smtClean="0"/>
              <a:t>.</a:t>
            </a:r>
            <a:br>
              <a:rPr lang="en-US" dirty="0" smtClean="0"/>
            </a:br>
            <a:r>
              <a:rPr lang="en-US" dirty="0" smtClean="0"/>
              <a:t>Illustrations, graphics or icons are not allowed. Photography must follow our </a:t>
            </a:r>
            <a:r>
              <a:rPr lang="en-US" dirty="0" err="1" smtClean="0"/>
              <a:t>monocolor</a:t>
            </a:r>
            <a:r>
              <a:rPr lang="en-US" dirty="0" smtClean="0"/>
              <a:t> rule.                                                                 That means for this template in Novartis Blue </a:t>
            </a:r>
            <a:r>
              <a:rPr lang="en-US" dirty="0" err="1" smtClean="0"/>
              <a:t>monocolor</a:t>
            </a:r>
            <a:r>
              <a:rPr lang="en-US" dirty="0" smtClean="0"/>
              <a:t> theme, choose an image with a pop of Novartis Blue color.</a:t>
            </a:r>
          </a:p>
        </p:txBody>
      </p:sp>
    </p:spTree>
    <p:extLst>
      <p:ext uri="{BB962C8B-B14F-4D97-AF65-F5344CB8AC3E}">
        <p14:creationId xmlns:p14="http://schemas.microsoft.com/office/powerpoint/2010/main" val="312821867"/>
      </p:ext>
    </p:extLst>
  </p:cSld>
  <p:clrMapOvr>
    <a:masterClrMapping/>
  </p:clrMapOvr>
  <p:timing>
    <p:tnLst>
      <p:par>
        <p:cTn id="1" dur="indefinite" restart="never" nodeType="tmRoot"/>
      </p:par>
    </p:tn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 No Pictur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51803" cy="5143500"/>
          </a:xfrm>
          <a:prstGeom prst="rect">
            <a:avLst/>
          </a:prstGeom>
        </p:spPr>
      </p:pic>
      <p:grpSp>
        <p:nvGrpSpPr>
          <p:cNvPr id="13" name="Group 12"/>
          <p:cNvGrpSpPr/>
          <p:nvPr userDrawn="1"/>
        </p:nvGrpSpPr>
        <p:grpSpPr>
          <a:xfrm>
            <a:off x="1050629" y="-137160"/>
            <a:ext cx="7636175" cy="5422392"/>
            <a:chOff x="1050626" y="-137160"/>
            <a:chExt cx="7636174" cy="5422392"/>
          </a:xfrm>
        </p:grpSpPr>
        <p:cxnSp>
          <p:nvCxnSpPr>
            <p:cNvPr id="14" name="Straight Connector 13"/>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userDrawn="1"/>
        </p:nvSpPr>
        <p:spPr>
          <a:xfrm>
            <a:off x="1600200" y="1463040"/>
            <a:ext cx="7086600" cy="210312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dirty="0" smtClean="0">
                <a:latin typeface="+mj-lt"/>
                <a:ea typeface="Arial Black" charset="0"/>
                <a:cs typeface="Arial Black" charset="0"/>
              </a:rPr>
              <a:t>Thank</a:t>
            </a:r>
            <a:r>
              <a:rPr lang="en-US" sz="3200" b="1" i="0" spc="-100" baseline="0" dirty="0" smtClean="0">
                <a:latin typeface="+mj-lt"/>
                <a:ea typeface="Arial Black" charset="0"/>
                <a:cs typeface="Arial Black" charset="0"/>
              </a:rPr>
              <a:t> you</a:t>
            </a:r>
            <a:endParaRPr lang="en-US" sz="3200" b="1" i="0" spc="-100" dirty="0">
              <a:latin typeface="+mj-lt"/>
              <a:ea typeface="Arial Black" charset="0"/>
              <a:cs typeface="Arial Black" charset="0"/>
            </a:endParaRPr>
          </a:p>
        </p:txBody>
      </p:sp>
      <p:pic>
        <p:nvPicPr>
          <p:cNvPr id="32" name="Picture 31" title="Novarti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0600" y="4641098"/>
            <a:ext cx="1371600" cy="250433"/>
          </a:xfrm>
          <a:prstGeom prst="rect">
            <a:avLst/>
          </a:prstGeom>
        </p:spPr>
      </p:pic>
    </p:spTree>
    <p:extLst>
      <p:ext uri="{BB962C8B-B14F-4D97-AF65-F5344CB8AC3E}">
        <p14:creationId xmlns:p14="http://schemas.microsoft.com/office/powerpoint/2010/main" val="398166372"/>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Picture">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51803" cy="5143500"/>
          </a:xfrm>
          <a:prstGeom prst="rect">
            <a:avLst/>
          </a:prstGeom>
        </p:spPr>
      </p:pic>
      <p:grpSp>
        <p:nvGrpSpPr>
          <p:cNvPr id="24" name="Group 23"/>
          <p:cNvGrpSpPr/>
          <p:nvPr userDrawn="1"/>
        </p:nvGrpSpPr>
        <p:grpSpPr>
          <a:xfrm>
            <a:off x="-137160" y="-137160"/>
            <a:ext cx="9418320" cy="5422392"/>
            <a:chOff x="-137160" y="-137160"/>
            <a:chExt cx="9418320" cy="5422392"/>
          </a:xfrm>
        </p:grpSpPr>
        <p:cxnSp>
          <p:nvCxnSpPr>
            <p:cNvPr id="28" name="Straight Connector 2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1463046"/>
            <a:ext cx="7086600" cy="2102185"/>
          </a:xfrm>
        </p:spPr>
        <p:txBody>
          <a:bodyPr anchor="b" anchorCtr="0">
            <a:noAutofit/>
          </a:bodyPr>
          <a:lstStyle>
            <a:lvl1pPr>
              <a:defRPr sz="3200" b="0"/>
            </a:lvl1pPr>
          </a:lstStyle>
          <a:p>
            <a:r>
              <a:rPr lang="en-US" smtClean="0"/>
              <a:t>Click to edit Master title style</a:t>
            </a:r>
            <a:endParaRPr lang="en-US" dirty="0"/>
          </a:p>
        </p:txBody>
      </p:sp>
      <p:sp>
        <p:nvSpPr>
          <p:cNvPr id="3"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dirty="0"/>
          </a:p>
        </p:txBody>
      </p:sp>
      <p:pic>
        <p:nvPicPr>
          <p:cNvPr id="21" name="Picture 20" title="Novarti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40600" y="4641098"/>
            <a:ext cx="1371600" cy="250433"/>
          </a:xfrm>
          <a:prstGeom prst="rect">
            <a:avLst/>
          </a:prstGeom>
        </p:spPr>
      </p:pic>
      <p:sp>
        <p:nvSpPr>
          <p:cNvPr id="18"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354" rtl="0" eaLnBrk="1" fontAlgn="auto" latinLnBrk="0" hangingPunct="1">
              <a:lnSpc>
                <a:spcPct val="100000"/>
              </a:lnSpc>
              <a:spcBef>
                <a:spcPts val="0"/>
              </a:spcBef>
              <a:spcAft>
                <a:spcPts val="0"/>
              </a:spcAft>
              <a:buClrTx/>
              <a:buSzPct val="120000"/>
              <a:buFont typeface="Arial"/>
              <a:buNone/>
              <a:tabLst>
                <a:tab pos="3998713" algn="r"/>
                <a:tab pos="8229189"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354" rtl="0" eaLnBrk="1" fontAlgn="auto" latinLnBrk="0" hangingPunct="1">
              <a:lnSpc>
                <a:spcPct val="100000"/>
              </a:lnSpc>
              <a:spcBef>
                <a:spcPts val="0"/>
              </a:spcBef>
              <a:spcAft>
                <a:spcPts val="0"/>
              </a:spcAft>
              <a:buClrTx/>
              <a:buSzPct val="120000"/>
              <a:buFont typeface="Arial"/>
              <a:buNone/>
              <a:tabLst>
                <a:tab pos="3998713" algn="r"/>
                <a:tab pos="8229189" algn="r"/>
              </a:tabLst>
              <a:defRPr/>
            </a:pPr>
            <a:r>
              <a:rPr lang="en-US" dirty="0" smtClean="0">
                <a:solidFill>
                  <a:srgbClr val="FFFFFF"/>
                </a:solidFill>
              </a:rPr>
              <a:t>Business or </a:t>
            </a:r>
            <a:r>
              <a:rPr lang="en-US" dirty="0" smtClean="0"/>
              <a:t>Organizational</a:t>
            </a:r>
            <a:r>
              <a:rPr lang="en-US" dirty="0" smtClean="0">
                <a:solidFill>
                  <a:srgbClr val="FFFFFF"/>
                </a:solidFill>
              </a:rPr>
              <a:t> Unit</a:t>
            </a:r>
            <a:br>
              <a:rPr lang="en-US" dirty="0" smtClean="0">
                <a:solidFill>
                  <a:srgbClr val="FFFFFF"/>
                </a:solidFill>
              </a:rPr>
            </a:br>
            <a:r>
              <a:rPr lang="en-US" b="0" dirty="0" smtClean="0">
                <a:solidFill>
                  <a:srgbClr val="FFFFFF"/>
                </a:solidFill>
              </a:rPr>
              <a:t>Franchise or Department</a:t>
            </a:r>
          </a:p>
        </p:txBody>
      </p:sp>
    </p:spTree>
    <p:extLst>
      <p:ext uri="{BB962C8B-B14F-4D97-AF65-F5344CB8AC3E}">
        <p14:creationId xmlns:p14="http://schemas.microsoft.com/office/powerpoint/2010/main" val="2448985072"/>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341297" indent="-341297">
              <a:buSzPct val="100000"/>
              <a:buFont typeface="+mj-lt"/>
              <a:buAutoNum type="arabicPeriod"/>
              <a:tabLst>
                <a:tab pos="3998713" algn="r"/>
                <a:tab pos="8229189" algn="r"/>
              </a:tabLst>
              <a:defRPr baseline="0"/>
            </a:lvl1pPr>
            <a:lvl2pPr marL="574646" indent="-233351">
              <a:defRPr baseline="0"/>
            </a:lvl2pPr>
            <a:lvl3pPr marL="801648" indent="-227002">
              <a:defRPr baseline="0"/>
            </a:lvl3pPr>
            <a:lvl4pPr marL="1028649" indent="-227002">
              <a:defRPr baseline="0"/>
            </a:lvl4pPr>
            <a:lvl5pPr marL="1257238" indent="-228589">
              <a:defRPr baseline="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4063075943"/>
      </p:ext>
    </p:extLst>
  </p:cSld>
  <p:clrMapOvr>
    <a:masterClrMapping/>
  </p:clrMapOvr>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228589" indent="-228589">
              <a:buSzPct val="100000"/>
              <a:buFont typeface="Wingdings" charset="2"/>
              <a:buChar char="§"/>
              <a:defRPr spc="0" baseline="0"/>
            </a:lvl1pPr>
            <a:lvl2pPr>
              <a:defRPr spc="0" baseline="0"/>
            </a:lvl2pPr>
            <a:lvl3pPr>
              <a:defRPr spc="0" baseline="0"/>
            </a:lvl3pPr>
            <a:lvl4pPr>
              <a:defRPr spc="0" baseline="0"/>
            </a:lvl4pPr>
            <a:lvl5pPr>
              <a:defRPr spc="0" baseline="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dirty="0"/>
          </a:p>
        </p:txBody>
      </p:sp>
    </p:spTree>
    <p:extLst>
      <p:ext uri="{BB962C8B-B14F-4D97-AF65-F5344CB8AC3E}">
        <p14:creationId xmlns:p14="http://schemas.microsoft.com/office/powerpoint/2010/main" val="4278367205"/>
      </p:ext>
    </p:extLst>
  </p:cSld>
  <p:clrMapOvr>
    <a:masterClrMapping/>
  </p:clrMapOvr>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21139" cy="3108960"/>
          </a:xfrm>
        </p:spPr>
        <p:txBody>
          <a:bodyPr>
            <a:normAutofit/>
          </a:bodyPr>
          <a:lstStyle>
            <a:lvl1pPr marL="228589" indent="-228589">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71600"/>
            <a:ext cx="4023360" cy="3108960"/>
          </a:xfrm>
        </p:spPr>
        <p:txBody>
          <a:bodyPr>
            <a:normAutofit/>
          </a:bodyPr>
          <a:lstStyle>
            <a:lvl1pPr marL="228589" indent="-228589">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p:txBody>
          <a:bodyPr/>
          <a:lstStyle/>
          <a:p>
            <a:endParaRPr lang="en-US" dirty="0"/>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dirty="0"/>
          </a:p>
        </p:txBody>
      </p:sp>
      <p:sp>
        <p:nvSpPr>
          <p:cNvPr id="7" name="Title 6"/>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146975734"/>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2606040" cy="3108960"/>
          </a:xfrm>
        </p:spPr>
        <p:txBody>
          <a:bodyPr>
            <a:normAutofit/>
          </a:bodyPr>
          <a:lstStyle>
            <a:lvl1pPr marL="228589" indent="-228589">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268980" y="1371600"/>
            <a:ext cx="2606040" cy="3108960"/>
          </a:xfrm>
        </p:spPr>
        <p:txBody>
          <a:bodyPr>
            <a:normAutofit/>
          </a:bodyPr>
          <a:lstStyle>
            <a:lvl1pPr marL="228589" indent="-228589">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0"/>
          </p:nvPr>
        </p:nvSpPr>
        <p:spPr/>
        <p:txBody>
          <a:bodyPr/>
          <a:lstStyle/>
          <a:p>
            <a:endParaRPr lang="en-US" dirty="0"/>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dirty="0"/>
          </a:p>
        </p:txBody>
      </p:sp>
      <p:sp>
        <p:nvSpPr>
          <p:cNvPr id="7" name="Title 6"/>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
        <p:nvSpPr>
          <p:cNvPr id="11" name="Content Placeholder 3"/>
          <p:cNvSpPr>
            <a:spLocks noGrp="1"/>
          </p:cNvSpPr>
          <p:nvPr>
            <p:ph sz="half" idx="25"/>
          </p:nvPr>
        </p:nvSpPr>
        <p:spPr>
          <a:xfrm>
            <a:off x="6080760" y="1371600"/>
            <a:ext cx="2606040" cy="3108960"/>
          </a:xfrm>
        </p:spPr>
        <p:txBody>
          <a:bodyPr>
            <a:normAutofit/>
          </a:bodyPr>
          <a:lstStyle>
            <a:lvl1pPr marL="228589" indent="-228589">
              <a:buSzPct val="100000"/>
              <a:buFont typeface="Wingdings" charset="2"/>
              <a:buChar cha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9308149"/>
      </p:ext>
    </p:extLst>
  </p:cSld>
  <p:clrMapOvr>
    <a:masterClrMapping/>
  </p:clrMapOvr>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1 Picture">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1371600"/>
            <a:ext cx="4023360" cy="3108960"/>
          </a:xfrm>
        </p:spPr>
        <p:txBody>
          <a:bodyPr>
            <a:normAutofit/>
          </a:bodyPr>
          <a:lstStyle>
            <a:lvl1pPr marL="228589" indent="-228589">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15"/>
          </p:nvPr>
        </p:nvSpPr>
        <p:spPr/>
        <p:txBody>
          <a:bodyPr/>
          <a:lstStyle/>
          <a:p>
            <a:endParaRPr lang="en-US" dirty="0"/>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dirty="0"/>
          </a:p>
        </p:txBody>
      </p:sp>
      <p:sp>
        <p:nvSpPr>
          <p:cNvPr id="11" name="Content Placeholder 2"/>
          <p:cNvSpPr>
            <a:spLocks noGrp="1"/>
          </p:cNvSpPr>
          <p:nvPr>
            <p:ph sz="half" idx="17"/>
          </p:nvPr>
        </p:nvSpPr>
        <p:spPr>
          <a:xfrm>
            <a:off x="4663440" y="1371600"/>
            <a:ext cx="4023360" cy="2697480"/>
          </a:xfrm>
          <a:solidFill>
            <a:srgbClr val="CCCCCC"/>
          </a:solidFill>
        </p:spPr>
        <p:txBody>
          <a:bodyPr anchor="ctr" anchorCtr="0">
            <a:normAutofit/>
          </a:bodyPr>
          <a:lstStyle>
            <a:lvl1pPr marL="0" indent="0" algn="ctr">
              <a:spcBef>
                <a:spcPts val="0"/>
              </a:spcBef>
              <a:buNone/>
              <a:defRPr sz="1000" b="0" i="0" spc="31"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smtClean="0"/>
              <a:t>Edit Master text styles</a:t>
            </a:r>
          </a:p>
        </p:txBody>
      </p:sp>
      <p:sp>
        <p:nvSpPr>
          <p:cNvPr id="5" name="Title 4"/>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
        <p:nvSpPr>
          <p:cNvPr id="10" name="Text Placeholder 7"/>
          <p:cNvSpPr>
            <a:spLocks noGrp="1"/>
          </p:cNvSpPr>
          <p:nvPr>
            <p:ph type="body" sz="quarter" idx="18"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Tree>
    <p:extLst>
      <p:ext uri="{BB962C8B-B14F-4D97-AF65-F5344CB8AC3E}">
        <p14:creationId xmlns:p14="http://schemas.microsoft.com/office/powerpoint/2010/main" val="738342810"/>
      </p:ext>
    </p:extLst>
  </p:cSld>
  <p:clrMapOvr>
    <a:masterClrMapping/>
  </p:clrMapOvr>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
        <p:nvSpPr>
          <p:cNvPr id="6" name="Text Placeholder 7"/>
          <p:cNvSpPr>
            <a:spLocks noGrp="1"/>
          </p:cNvSpPr>
          <p:nvPr>
            <p:ph type="body" sz="quarter" idx="12" hasCustomPrompt="1"/>
          </p:nvPr>
        </p:nvSpPr>
        <p:spPr>
          <a:xfrm>
            <a:off x="457200" y="1371606"/>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smtClean="0"/>
              <a:t>Optional picture title</a:t>
            </a:r>
          </a:p>
        </p:txBody>
      </p:sp>
      <p:sp>
        <p:nvSpPr>
          <p:cNvPr id="3" name="Footer Placeholder 2"/>
          <p:cNvSpPr>
            <a:spLocks noGrp="1"/>
          </p:cNvSpPr>
          <p:nvPr>
            <p:ph type="ftr" sz="quarter" idx="14"/>
          </p:nvPr>
        </p:nvSpPr>
        <p:spPr/>
        <p:txBody>
          <a:bodyPr/>
          <a:lstStyle/>
          <a:p>
            <a:endParaRPr lang="en-US" dirty="0"/>
          </a:p>
        </p:txBody>
      </p:sp>
      <p:sp>
        <p:nvSpPr>
          <p:cNvPr id="4" name="Slide Number Placeholder 3"/>
          <p:cNvSpPr>
            <a:spLocks noGrp="1"/>
          </p:cNvSpPr>
          <p:nvPr>
            <p:ph type="sldNum" sz="quarter" idx="15"/>
          </p:nvPr>
        </p:nvSpPr>
        <p:spPr/>
        <p:txBody>
          <a:bodyPr/>
          <a:lstStyle/>
          <a:p>
            <a:fld id="{47547CF9-5B10-D24F-A8D7-45A9778164F7}" type="slidenum">
              <a:rPr lang="uk-UA" smtClean="0"/>
              <a:pPr/>
              <a:t>‹#›</a:t>
            </a:fld>
            <a:endParaRPr lang="uk-UA" dirty="0"/>
          </a:p>
        </p:txBody>
      </p:sp>
      <p:sp>
        <p:nvSpPr>
          <p:cNvPr id="9" name="Content Placeholder 2"/>
          <p:cNvSpPr>
            <a:spLocks noGrp="1"/>
          </p:cNvSpPr>
          <p:nvPr>
            <p:ph sz="half" idx="17"/>
          </p:nvPr>
        </p:nvSpPr>
        <p:spPr>
          <a:xfrm>
            <a:off x="457200" y="1786473"/>
            <a:ext cx="8229600" cy="2282613"/>
          </a:xfrm>
          <a:solidFill>
            <a:srgbClr val="CCCCCC"/>
          </a:solidFill>
        </p:spPr>
        <p:txBody>
          <a:bodyPr anchor="ctr" anchorCtr="0">
            <a:normAutofit/>
          </a:bodyPr>
          <a:lstStyle>
            <a:lvl1pPr marL="0" indent="0" algn="ctr">
              <a:spcBef>
                <a:spcPts val="0"/>
              </a:spcBef>
              <a:buNone/>
              <a:defRPr sz="1000" b="0" i="0" spc="31"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smtClean="0"/>
              <a:t>Edit Master text styles</a:t>
            </a:r>
          </a:p>
        </p:txBody>
      </p:sp>
      <p:sp>
        <p:nvSpPr>
          <p:cNvPr id="12" name="Text Placeholder 7"/>
          <p:cNvSpPr>
            <a:spLocks noGrp="1"/>
          </p:cNvSpPr>
          <p:nvPr>
            <p:ph type="body" sz="quarter" idx="18" hasCustomPrompt="1"/>
          </p:nvPr>
        </p:nvSpPr>
        <p:spPr>
          <a:xfrm>
            <a:off x="457200" y="4160520"/>
            <a:ext cx="822960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Tree>
    <p:extLst>
      <p:ext uri="{BB962C8B-B14F-4D97-AF65-F5344CB8AC3E}">
        <p14:creationId xmlns:p14="http://schemas.microsoft.com/office/powerpoint/2010/main" val="2662087700"/>
      </p:ext>
    </p:extLst>
  </p:cSld>
  <p:clrMapOvr>
    <a:masterClrMapping/>
  </p:clrMapOvr>
  <p:timing>
    <p:tnLst>
      <p:par>
        <p:cTn id="1" dur="indefinite" restart="never" nodeType="tmRoot"/>
      </p:par>
    </p:tnLst>
  </p:timing>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smtClean="0"/>
              <a:t>Click to edit Master title style</a:t>
            </a:r>
            <a:endParaRPr lang="en-US" dirty="0"/>
          </a:p>
        </p:txBody>
      </p:sp>
      <p:sp>
        <p:nvSpPr>
          <p:cNvPr id="3" name="Footer Placeholder 2"/>
          <p:cNvSpPr>
            <a:spLocks noGrp="1"/>
          </p:cNvSpPr>
          <p:nvPr>
            <p:ph type="ftr" sz="quarter" idx="16"/>
          </p:nvPr>
        </p:nvSpPr>
        <p:spPr/>
        <p:txBody>
          <a:bodyPr/>
          <a:lstStyle/>
          <a:p>
            <a:endParaRPr lang="en-US" dirty="0"/>
          </a:p>
        </p:txBody>
      </p:sp>
      <p:sp>
        <p:nvSpPr>
          <p:cNvPr id="4" name="Slide Number Placeholder 3"/>
          <p:cNvSpPr>
            <a:spLocks noGrp="1"/>
          </p:cNvSpPr>
          <p:nvPr>
            <p:ph type="sldNum" sz="quarter" idx="17"/>
          </p:nvPr>
        </p:nvSpPr>
        <p:spPr/>
        <p:txBody>
          <a:bodyPr/>
          <a:lstStyle/>
          <a:p>
            <a:fld id="{47547CF9-5B10-D24F-A8D7-45A9778164F7}" type="slidenum">
              <a:rPr lang="uk-UA" smtClean="0"/>
              <a:pPr/>
              <a:t>‹#›</a:t>
            </a:fld>
            <a:endParaRPr lang="uk-UA" dirty="0"/>
          </a:p>
        </p:txBody>
      </p:sp>
      <p:sp>
        <p:nvSpPr>
          <p:cNvPr id="14" name="Content Placeholder 2"/>
          <p:cNvSpPr>
            <a:spLocks noGrp="1"/>
          </p:cNvSpPr>
          <p:nvPr>
            <p:ph sz="half" idx="18"/>
          </p:nvPr>
        </p:nvSpPr>
        <p:spPr>
          <a:xfrm>
            <a:off x="457200" y="1786473"/>
            <a:ext cx="4023360" cy="2282613"/>
          </a:xfrm>
          <a:solidFill>
            <a:srgbClr val="CCCCCC"/>
          </a:solidFill>
        </p:spPr>
        <p:txBody>
          <a:bodyPr anchor="ctr" anchorCtr="0">
            <a:normAutofit/>
          </a:bodyPr>
          <a:lstStyle>
            <a:lvl1pPr marL="0" indent="0" algn="ctr">
              <a:spcBef>
                <a:spcPts val="0"/>
              </a:spcBef>
              <a:buNone/>
              <a:defRPr sz="1000" b="0" i="0" spc="31"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smtClean="0"/>
              <a:t>Edit Master text styles</a:t>
            </a:r>
          </a:p>
        </p:txBody>
      </p:sp>
      <p:sp>
        <p:nvSpPr>
          <p:cNvPr id="15" name="Content Placeholder 2"/>
          <p:cNvSpPr>
            <a:spLocks noGrp="1"/>
          </p:cNvSpPr>
          <p:nvPr>
            <p:ph sz="half" idx="19"/>
          </p:nvPr>
        </p:nvSpPr>
        <p:spPr>
          <a:xfrm>
            <a:off x="4663440" y="1786473"/>
            <a:ext cx="4023360" cy="2282613"/>
          </a:xfrm>
          <a:solidFill>
            <a:srgbClr val="CCCCCC"/>
          </a:solidFill>
        </p:spPr>
        <p:txBody>
          <a:bodyPr anchor="ctr" anchorCtr="0">
            <a:normAutofit/>
          </a:bodyPr>
          <a:lstStyle>
            <a:lvl1pPr marL="0" indent="0" algn="ctr">
              <a:spcBef>
                <a:spcPts val="0"/>
              </a:spcBef>
              <a:buNone/>
              <a:defRPr sz="1000" b="0" i="0" spc="31"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r>
              <a:rPr lang="en-US" smtClean="0"/>
              <a:t>Edit Master text styles</a:t>
            </a:r>
          </a:p>
        </p:txBody>
      </p:sp>
      <p:sp>
        <p:nvSpPr>
          <p:cNvPr id="10" name="Text Placeholder 7"/>
          <p:cNvSpPr>
            <a:spLocks noGrp="1"/>
          </p:cNvSpPr>
          <p:nvPr>
            <p:ph type="body" sz="quarter" idx="12" hasCustomPrompt="1"/>
          </p:nvPr>
        </p:nvSpPr>
        <p:spPr>
          <a:xfrm>
            <a:off x="457200" y="1371606"/>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dirty="0" smtClean="0"/>
              <a:t>Optional picture title</a:t>
            </a:r>
          </a:p>
        </p:txBody>
      </p:sp>
      <p:sp>
        <p:nvSpPr>
          <p:cNvPr id="17" name="Text Placeholder 7"/>
          <p:cNvSpPr>
            <a:spLocks noGrp="1"/>
          </p:cNvSpPr>
          <p:nvPr>
            <p:ph type="body" sz="quarter" idx="20"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
        <p:nvSpPr>
          <p:cNvPr id="18" name="Text Placeholder 7"/>
          <p:cNvSpPr>
            <a:spLocks noGrp="1"/>
          </p:cNvSpPr>
          <p:nvPr>
            <p:ph type="body" sz="quarter" idx="21"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dirty="0" smtClean="0"/>
              <a:t>Optional picture caption</a:t>
            </a:r>
          </a:p>
        </p:txBody>
      </p:sp>
    </p:spTree>
    <p:extLst>
      <p:ext uri="{BB962C8B-B14F-4D97-AF65-F5344CB8AC3E}">
        <p14:creationId xmlns:p14="http://schemas.microsoft.com/office/powerpoint/2010/main" val="3623645256"/>
      </p:ext>
    </p:extLst>
  </p:cSld>
  <p:clrMapOvr>
    <a:masterClrMapping/>
  </p:clrMapOvr>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37160" y="-137160"/>
            <a:ext cx="9418320" cy="5422392"/>
            <a:chOff x="-137160" y="-137160"/>
            <a:chExt cx="9418320" cy="5422392"/>
          </a:xfrm>
        </p:grpSpPr>
        <p:cxnSp>
          <p:nvCxnSpPr>
            <p:cNvPr id="12" name="Straight Connector 11"/>
            <p:cNvCxnSpPr/>
            <p:nvPr userDrawn="1"/>
          </p:nvCxnSpPr>
          <p:spPr>
            <a:xfrm flipV="1">
              <a:off x="457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457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44805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448056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466344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466344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8972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18972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716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13716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716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457200" y="342906"/>
            <a:ext cx="8229600" cy="960919"/>
          </a:xfrm>
          <a:prstGeom prst="rect">
            <a:avLst/>
          </a:prstGeom>
          <a:noFill/>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userDrawn="1">
            <p:ph type="body" idx="1"/>
          </p:nvPr>
        </p:nvSpPr>
        <p:spPr>
          <a:xfrm>
            <a:off x="457200" y="1371381"/>
            <a:ext cx="8229600" cy="3105375"/>
          </a:xfrm>
          <a:prstGeom prst="rect">
            <a:avLst/>
          </a:prstGeom>
        </p:spPr>
        <p:txBody>
          <a:bodyPr vert="horz" lIns="0" tIns="0" rIns="0" bIns="0" spcCol="18288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txBox="1">
            <a:spLocks/>
          </p:cNvSpPr>
          <p:nvPr userDrawn="1"/>
        </p:nvSpPr>
        <p:spPr>
          <a:xfrm>
            <a:off x="457200" y="4727448"/>
            <a:ext cx="4572000" cy="192024"/>
          </a:xfrm>
          <a:prstGeom prst="rect">
            <a:avLst/>
          </a:prstGeom>
        </p:spPr>
        <p:txBody>
          <a:bodyPr vert="horz" lIns="0" tIns="0" rIns="0" bIns="0" rtlCol="0" anchor="b" anchorCtr="0"/>
          <a:lstStyle>
            <a:defPPr>
              <a:defRPr lang="en-US"/>
            </a:defPPr>
            <a:lvl1pPr marL="0" algn="l" defTabSz="914400" rtl="0" eaLnBrk="1" latinLnBrk="0" hangingPunct="1">
              <a:defRPr sz="1000" b="1" kern="1200">
                <a:solidFill>
                  <a:srgbClr val="0460A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354" rtl="0" eaLnBrk="1" fontAlgn="auto" latinLnBrk="0" hangingPunct="1">
              <a:lnSpc>
                <a:spcPct val="100000"/>
              </a:lnSpc>
              <a:spcBef>
                <a:spcPts val="0"/>
              </a:spcBef>
              <a:spcAft>
                <a:spcPts val="0"/>
              </a:spcAft>
              <a:buClrTx/>
              <a:buSzTx/>
              <a:buFontTx/>
              <a:buNone/>
              <a:tabLst/>
              <a:defRPr/>
            </a:pPr>
            <a:endParaRPr lang="en-US" sz="900" b="1" i="0" spc="0" baseline="0" dirty="0" smtClean="0">
              <a:solidFill>
                <a:schemeClr val="accent2"/>
              </a:solidFill>
              <a:latin typeface="+mn-lt"/>
              <a:ea typeface="Arial Regular" charset="0"/>
              <a:cs typeface="Arial Regular" charset="0"/>
            </a:endParaRPr>
          </a:p>
        </p:txBody>
      </p:sp>
      <p:sp>
        <p:nvSpPr>
          <p:cNvPr id="4" name="Slide Number Placeholder 3"/>
          <p:cNvSpPr>
            <a:spLocks noGrp="1"/>
          </p:cNvSpPr>
          <p:nvPr userDrawn="1">
            <p:ph type="sldNum" sz="quarter" idx="4"/>
          </p:nvPr>
        </p:nvSpPr>
        <p:spPr>
          <a:xfrm>
            <a:off x="457200" y="4919472"/>
            <a:ext cx="228600" cy="228600"/>
          </a:xfrm>
          <a:prstGeom prst="rect">
            <a:avLst/>
          </a:prstGeom>
        </p:spPr>
        <p:txBody>
          <a:bodyPr vert="horz" lIns="0" tIns="0" rIns="0" bIns="0" rtlCol="0" anchor="t" anchorCtr="0"/>
          <a:lstStyle>
            <a:lvl1pPr>
              <a:defRPr lang="en-US" sz="700" b="0" i="0" spc="0" baseline="0" smtClean="0">
                <a:solidFill>
                  <a:srgbClr val="7F7F7F"/>
                </a:solidFill>
                <a:latin typeface="+mn-lt"/>
              </a:defRPr>
            </a:lvl1pPr>
          </a:lstStyle>
          <a:p>
            <a:fld id="{47547CF9-5B10-D24F-A8D7-45A9778164F7}" type="slidenum">
              <a:rPr lang="uk-UA" smtClean="0"/>
              <a:pPr/>
              <a:t>‹#›</a:t>
            </a:fld>
            <a:endParaRPr lang="uk-UA" dirty="0"/>
          </a:p>
        </p:txBody>
      </p:sp>
      <p:sp>
        <p:nvSpPr>
          <p:cNvPr id="5" name="Footer Placeholder 4"/>
          <p:cNvSpPr>
            <a:spLocks noGrp="1"/>
          </p:cNvSpPr>
          <p:nvPr userDrawn="1">
            <p:ph type="ftr" sz="quarter" idx="3"/>
          </p:nvPr>
        </p:nvSpPr>
        <p:spPr>
          <a:xfrm>
            <a:off x="685801" y="4919472"/>
            <a:ext cx="3792539" cy="228600"/>
          </a:xfrm>
          <a:prstGeom prst="rect">
            <a:avLst/>
          </a:prstGeom>
          <a:noFill/>
        </p:spPr>
        <p:txBody>
          <a:bodyPr wrap="square" lIns="0" tIns="0" rIns="0" bIns="0" rtlCol="0" anchor="t" anchorCtr="0">
            <a:noAutofit/>
          </a:bodyPr>
          <a:lstStyle>
            <a:lvl1pPr>
              <a:defRPr lang="en-US" sz="700" b="0" i="0" spc="0" baseline="0" dirty="0">
                <a:solidFill>
                  <a:srgbClr val="7F7F7F"/>
                </a:solidFill>
                <a:latin typeface="+mn-lt"/>
              </a:defRPr>
            </a:lvl1pPr>
          </a:lstStyle>
          <a:p>
            <a:endParaRPr lang="en-US" dirty="0"/>
          </a:p>
        </p:txBody>
      </p:sp>
      <p:pic>
        <p:nvPicPr>
          <p:cNvPr id="26" name="Picture 25" title="Novartis"/>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340600" y="4641098"/>
            <a:ext cx="1371600" cy="250433"/>
          </a:xfrm>
          <a:prstGeom prst="rect">
            <a:avLst/>
          </a:prstGeom>
        </p:spPr>
      </p:pic>
    </p:spTree>
    <p:extLst>
      <p:ext uri="{BB962C8B-B14F-4D97-AF65-F5344CB8AC3E}">
        <p14:creationId xmlns:p14="http://schemas.microsoft.com/office/powerpoint/2010/main" val="168602231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2" r:id="rId3"/>
    <p:sldLayoutId id="2147483650" r:id="rId4"/>
    <p:sldLayoutId id="2147483652" r:id="rId5"/>
    <p:sldLayoutId id="2147483676" r:id="rId6"/>
    <p:sldLayoutId id="2147483667" r:id="rId7"/>
    <p:sldLayoutId id="2147483663" r:id="rId8"/>
    <p:sldLayoutId id="2147483664" r:id="rId9"/>
    <p:sldLayoutId id="2147483665" r:id="rId10"/>
    <p:sldLayoutId id="2147483666" r:id="rId11"/>
    <p:sldLayoutId id="2147483680" r:id="rId12"/>
    <p:sldLayoutId id="2147483677" r:id="rId13"/>
    <p:sldLayoutId id="2147483651" r:id="rId14"/>
    <p:sldLayoutId id="2147483673" r:id="rId15"/>
    <p:sldLayoutId id="2147483670" r:id="rId16"/>
    <p:sldLayoutId id="2147483671" r:id="rId17"/>
    <p:sldLayoutId id="2147483669" r:id="rId18"/>
    <p:sldLayoutId id="2147483668" r:id="rId19"/>
  </p:sldLayoutIdLst>
  <p:timing>
    <p:tnLst>
      <p:par>
        <p:cTn id="1" dur="indefinite" restart="never" nodeType="tmRoot"/>
      </p:par>
    </p:tnLst>
  </p:timing>
  <p:hf hdr="0" dt="0"/>
  <p:txStyles>
    <p:titleStyle>
      <a:lvl1pPr algn="l" defTabSz="914354"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p:titleStyle>
    <p:bodyStyle>
      <a:lvl1pPr marL="228589" indent="-228589" algn="l" defTabSz="914354" rtl="0" eaLnBrk="1" latinLnBrk="0" hangingPunct="1">
        <a:spcBef>
          <a:spcPts val="900"/>
        </a:spcBef>
        <a:buClrTx/>
        <a:buSzPct val="100000"/>
        <a:buFont typeface="Wingdings" charset="2"/>
        <a:buChar char="§"/>
        <a:tabLst>
          <a:tab pos="3998713" algn="r"/>
          <a:tab pos="8229189" algn="r"/>
        </a:tabLst>
        <a:defRPr sz="1800" b="0" i="0" kern="1200" spc="0" baseline="0">
          <a:solidFill>
            <a:schemeClr val="tx1"/>
          </a:solidFill>
          <a:latin typeface="+mn-lt"/>
          <a:ea typeface="+mn-ea"/>
          <a:cs typeface="+mn-cs"/>
        </a:defRPr>
      </a:lvl1pPr>
      <a:lvl2pPr marL="457178" indent="-228589" algn="l" defTabSz="914354"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766" indent="-228589" algn="l" defTabSz="914354"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354" indent="-228589" algn="l" defTabSz="914354"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2942" indent="-228589" algn="l" defTabSz="914354"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2"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nytimes.com/interactive/2016/06/24/world/europe/how-britain-voted-brexit-referendum.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graphicsprinciples.github.io/"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1903.09512"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hyperlink" Target="https://mc-stan.org/bayesplot/reference/MCMC-traces.html" TargetMode="Externa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88720" y="3486150"/>
            <a:ext cx="7924800" cy="914400"/>
          </a:xfrm>
        </p:spPr>
        <p:txBody>
          <a:bodyPr/>
          <a:lstStyle/>
          <a:p>
            <a:r>
              <a:rPr lang="en-US" b="1" dirty="0"/>
              <a:t>How do we make better graphs? Effective visual communication for the quantitative scientist</a:t>
            </a:r>
            <a:endParaRPr lang="en-US" dirty="0"/>
          </a:p>
        </p:txBody>
      </p:sp>
      <p:sp>
        <p:nvSpPr>
          <p:cNvPr id="4" name="Subtitle 3"/>
          <p:cNvSpPr>
            <a:spLocks noGrp="1"/>
          </p:cNvSpPr>
          <p:nvPr>
            <p:ph type="subTitle" idx="1"/>
          </p:nvPr>
        </p:nvSpPr>
        <p:spPr>
          <a:xfrm>
            <a:off x="1524000" y="4476750"/>
            <a:ext cx="5029200" cy="731520"/>
          </a:xfrm>
        </p:spPr>
        <p:txBody>
          <a:bodyPr/>
          <a:lstStyle/>
          <a:p>
            <a:r>
              <a:rPr lang="en-US" dirty="0"/>
              <a:t>Mark </a:t>
            </a:r>
            <a:r>
              <a:rPr lang="en-US" dirty="0" smtClean="0"/>
              <a:t>Baillie</a:t>
            </a:r>
            <a:endParaRPr lang="en-US" dirty="0"/>
          </a:p>
          <a:p>
            <a:r>
              <a:rPr lang="en-US" dirty="0" smtClean="0"/>
              <a:t>June </a:t>
            </a:r>
            <a:r>
              <a:rPr lang="en-US" dirty="0"/>
              <a:t>6</a:t>
            </a:r>
            <a:r>
              <a:rPr lang="en-US" baseline="30000" dirty="0" smtClean="0"/>
              <a:t>th</a:t>
            </a:r>
            <a:r>
              <a:rPr lang="en-US" dirty="0" smtClean="0"/>
              <a:t>, 2019</a:t>
            </a:r>
            <a:endParaRPr lang="en-US" dirty="0"/>
          </a:p>
        </p:txBody>
      </p:sp>
      <p:pic>
        <p:nvPicPr>
          <p:cNvPr id="6" name="Picture Placeholder 5"/>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24831" b="24831"/>
          <a:stretch>
            <a:fillRect/>
          </a:stretch>
        </p:blipFill>
        <p:spPr/>
      </p:pic>
    </p:spTree>
    <p:custDataLst>
      <p:tags r:id="rId1"/>
    </p:custDataLst>
    <p:extLst>
      <p:ext uri="{BB962C8B-B14F-4D97-AF65-F5344CB8AC3E}">
        <p14:creationId xmlns:p14="http://schemas.microsoft.com/office/powerpoint/2010/main" val="3919439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3" name="Picture 2"/>
          <p:cNvPicPr>
            <a:picLocks noChangeAspect="1"/>
          </p:cNvPicPr>
          <p:nvPr/>
        </p:nvPicPr>
        <p:blipFill>
          <a:blip r:embed="rId2"/>
          <a:stretch>
            <a:fillRect/>
          </a:stretch>
        </p:blipFill>
        <p:spPr>
          <a:xfrm>
            <a:off x="1091534" y="119347"/>
            <a:ext cx="7366666" cy="4886666"/>
          </a:xfrm>
          <a:prstGeom prst="rect">
            <a:avLst/>
          </a:prstGeom>
        </p:spPr>
      </p:pic>
    </p:spTree>
    <p:extLst>
      <p:ext uri="{BB962C8B-B14F-4D97-AF65-F5344CB8AC3E}">
        <p14:creationId xmlns:p14="http://schemas.microsoft.com/office/powerpoint/2010/main" val="3149305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209553"/>
            <a:ext cx="8229600" cy="960919"/>
          </a:xfrm>
        </p:spPr>
        <p:txBody>
          <a:bodyPr>
            <a:normAutofit/>
          </a:bodyPr>
          <a:lstStyle/>
          <a:p>
            <a:r>
              <a:rPr lang="en-US" dirty="0" err="1" smtClean="0"/>
              <a:t>Optimised</a:t>
            </a:r>
            <a:r>
              <a:rPr lang="en-US" dirty="0" smtClean="0"/>
              <a:t> deep learning ensembles are not the driver of “accuracy”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2" y="1070837"/>
            <a:ext cx="8840053" cy="3863117"/>
          </a:xfrm>
          <a:prstGeom prst="rect">
            <a:avLst/>
          </a:prstGeom>
        </p:spPr>
      </p:pic>
    </p:spTree>
    <p:extLst>
      <p:ext uri="{BB962C8B-B14F-4D97-AF65-F5344CB8AC3E}">
        <p14:creationId xmlns:p14="http://schemas.microsoft.com/office/powerpoint/2010/main" val="439809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4" name="Title 3"/>
          <p:cNvSpPr>
            <a:spLocks noGrp="1"/>
          </p:cNvSpPr>
          <p:nvPr>
            <p:ph type="title"/>
          </p:nvPr>
        </p:nvSpPr>
        <p:spPr>
          <a:xfrm>
            <a:off x="228600" y="163033"/>
            <a:ext cx="8229600" cy="960919"/>
          </a:xfrm>
        </p:spPr>
        <p:txBody>
          <a:bodyPr>
            <a:normAutofit fontScale="90000"/>
          </a:bodyPr>
          <a:lstStyle/>
          <a:p>
            <a:r>
              <a:rPr lang="en-US" dirty="0" smtClean="0"/>
              <a:t>We presented our “best” model and compared it to an inappropriate baseline</a:t>
            </a:r>
            <a:endParaRPr lang="en-US" dirty="0"/>
          </a:p>
        </p:txBody>
      </p:sp>
      <p:pic>
        <p:nvPicPr>
          <p:cNvPr id="3" name="Picture 2"/>
          <p:cNvPicPr>
            <a:picLocks noChangeAspect="1"/>
          </p:cNvPicPr>
          <p:nvPr/>
        </p:nvPicPr>
        <p:blipFill>
          <a:blip r:embed="rId3"/>
          <a:stretch>
            <a:fillRect/>
          </a:stretch>
        </p:blipFill>
        <p:spPr>
          <a:xfrm>
            <a:off x="1219200" y="1081993"/>
            <a:ext cx="6625524" cy="3974095"/>
          </a:xfrm>
          <a:prstGeom prst="rect">
            <a:avLst/>
          </a:prstGeom>
        </p:spPr>
      </p:pic>
    </p:spTree>
    <p:extLst>
      <p:ext uri="{BB962C8B-B14F-4D97-AF65-F5344CB8AC3E}">
        <p14:creationId xmlns:p14="http://schemas.microsoft.com/office/powerpoint/2010/main" val="79640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42899"/>
            <a:ext cx="4114800" cy="1543051"/>
          </a:xfrm>
        </p:spPr>
        <p:txBody>
          <a:bodyPr>
            <a:normAutofit fontScale="90000"/>
          </a:bodyPr>
          <a:lstStyle/>
          <a:p>
            <a:r>
              <a:rPr lang="en-US" sz="4400" dirty="0"/>
              <a:t>Effective </a:t>
            </a:r>
            <a:r>
              <a:rPr lang="en-US" sz="4400" dirty="0" err="1" smtClean="0"/>
              <a:t>visualisation</a:t>
            </a:r>
            <a:r>
              <a:rPr lang="en-US" sz="4400" dirty="0"/>
              <a:t/>
            </a:r>
            <a:br>
              <a:rPr lang="en-US" sz="4400" dirty="0"/>
            </a:br>
            <a:r>
              <a:rPr lang="en-US" sz="4400" dirty="0"/>
              <a:t>is important</a:t>
            </a:r>
            <a:endParaRPr lang="en-US" sz="3600" dirty="0"/>
          </a:p>
        </p:txBody>
      </p:sp>
      <p:pic>
        <p:nvPicPr>
          <p:cNvPr id="6" name="Picture 5"/>
          <p:cNvPicPr>
            <a:picLocks noChangeAspect="1"/>
          </p:cNvPicPr>
          <p:nvPr/>
        </p:nvPicPr>
        <p:blipFill>
          <a:blip r:embed="rId3"/>
          <a:stretch>
            <a:fillRect/>
          </a:stretch>
        </p:blipFill>
        <p:spPr>
          <a:xfrm>
            <a:off x="4419603" y="24493"/>
            <a:ext cx="4593429" cy="5099428"/>
          </a:xfrm>
          <a:prstGeom prst="rect">
            <a:avLst/>
          </a:prstGeom>
        </p:spPr>
      </p:pic>
      <p:sp>
        <p:nvSpPr>
          <p:cNvPr id="3" name="Rectangle 2"/>
          <p:cNvSpPr/>
          <p:nvPr/>
        </p:nvSpPr>
        <p:spPr>
          <a:xfrm>
            <a:off x="266700" y="4400552"/>
            <a:ext cx="4572000" cy="430887"/>
          </a:xfrm>
          <a:prstGeom prst="rect">
            <a:avLst/>
          </a:prstGeom>
        </p:spPr>
        <p:txBody>
          <a:bodyPr>
            <a:spAutoFit/>
          </a:bodyPr>
          <a:lstStyle/>
          <a:p>
            <a:r>
              <a:rPr lang="en-US" sz="1100" dirty="0">
                <a:hlinkClick r:id="rId4"/>
              </a:rPr>
              <a:t>https://www.nytimes.com/interactive/2016/06/24/world/europe/how-britain-voted-brexit-referendum.html</a:t>
            </a:r>
            <a:endParaRPr lang="en-US" sz="1100" dirty="0"/>
          </a:p>
        </p:txBody>
      </p:sp>
    </p:spTree>
    <p:extLst>
      <p:ext uri="{BB962C8B-B14F-4D97-AF65-F5344CB8AC3E}">
        <p14:creationId xmlns:p14="http://schemas.microsoft.com/office/powerpoint/2010/main" val="90962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2" y="342899"/>
            <a:ext cx="4005775" cy="2152651"/>
          </a:xfrm>
        </p:spPr>
        <p:txBody>
          <a:bodyPr>
            <a:normAutofit/>
          </a:bodyPr>
          <a:lstStyle/>
          <a:p>
            <a:r>
              <a:rPr lang="en-US" sz="4000" dirty="0"/>
              <a:t>We are not always good at it</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5" y="438155"/>
            <a:ext cx="4528625" cy="4062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3014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Visualisation</a:t>
            </a:r>
            <a:r>
              <a:rPr lang="en-US" dirty="0" smtClean="0"/>
              <a:t> </a:t>
            </a:r>
            <a:r>
              <a:rPr lang="en-US" dirty="0"/>
              <a:t>panel</a:t>
            </a:r>
          </a:p>
        </p:txBody>
      </p:sp>
      <p:sp>
        <p:nvSpPr>
          <p:cNvPr id="3" name="Content Placeholder 2"/>
          <p:cNvSpPr>
            <a:spLocks noGrp="1"/>
          </p:cNvSpPr>
          <p:nvPr>
            <p:ph idx="1"/>
          </p:nvPr>
        </p:nvSpPr>
        <p:spPr/>
        <p:txBody>
          <a:bodyPr/>
          <a:lstStyle/>
          <a:p>
            <a:pPr marL="0" indent="0">
              <a:buNone/>
            </a:pPr>
            <a:r>
              <a:rPr lang="en-US" dirty="0" smtClean="0"/>
              <a:t>“</a:t>
            </a:r>
            <a:r>
              <a:rPr lang="en-US" dirty="0"/>
              <a:t>Visualization and the use of graphics can help at every stage of an analysis, from the planning and design of an experiment, the very first data explorations, through to the communication of conclusions and </a:t>
            </a:r>
            <a:r>
              <a:rPr lang="en-US" dirty="0" smtClean="0"/>
              <a:t>recommendations. Visualization </a:t>
            </a:r>
            <a:r>
              <a:rPr lang="en-US" dirty="0"/>
              <a:t>is more than "plotting data"; it can lead to a deeper understanding and inform next steps. </a:t>
            </a:r>
            <a:endParaRPr lang="en-US" dirty="0" smtClean="0"/>
          </a:p>
          <a:p>
            <a:pPr marL="0" indent="0">
              <a:buNone/>
            </a:pPr>
            <a:r>
              <a:rPr lang="en-US" dirty="0" smtClean="0"/>
              <a:t>The </a:t>
            </a:r>
            <a:r>
              <a:rPr lang="en-US" dirty="0"/>
              <a:t>role of the STRATOS visualization panel is to promote the use of good graphical principles for effective visual communication, providing guidance and recommendations covering all aspects from the design, implementation and review of statistical graphics.”</a:t>
            </a:r>
          </a:p>
          <a:p>
            <a:pPr marL="0" indent="0">
              <a:buNone/>
            </a:pPr>
            <a:endParaRPr lang="en-US" dirty="0"/>
          </a:p>
        </p:txBody>
      </p:sp>
      <p:sp>
        <p:nvSpPr>
          <p:cNvPr id="6" name="Rectangle 5"/>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7909707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Title 4"/>
          <p:cNvSpPr>
            <a:spLocks noGrp="1"/>
          </p:cNvSpPr>
          <p:nvPr>
            <p:ph type="title"/>
          </p:nvPr>
        </p:nvSpPr>
        <p:spPr/>
        <p:txBody>
          <a:bodyPr/>
          <a:lstStyle/>
          <a:p>
            <a:r>
              <a:rPr lang="en-US" dirty="0" smtClean="0"/>
              <a:t>Effective </a:t>
            </a:r>
            <a:r>
              <a:rPr lang="en-US" dirty="0" err="1" smtClean="0"/>
              <a:t>visualisation</a:t>
            </a:r>
            <a:r>
              <a:rPr lang="en-US" dirty="0" smtClean="0"/>
              <a:t> is important throughout the workflow</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16</a:t>
            </a:fld>
            <a:endParaRPr lang="uk-UA" dirty="0"/>
          </a:p>
        </p:txBody>
      </p:sp>
      <p:pic>
        <p:nvPicPr>
          <p:cNvPr id="6" name="Picture 5"/>
          <p:cNvPicPr>
            <a:picLocks noChangeAspect="1"/>
          </p:cNvPicPr>
          <p:nvPr/>
        </p:nvPicPr>
        <p:blipFill>
          <a:blip r:embed="rId2"/>
          <a:stretch>
            <a:fillRect/>
          </a:stretch>
        </p:blipFill>
        <p:spPr>
          <a:xfrm>
            <a:off x="461554" y="1303825"/>
            <a:ext cx="2209800" cy="3786838"/>
          </a:xfrm>
          <a:prstGeom prst="rect">
            <a:avLst/>
          </a:prstGeom>
        </p:spPr>
      </p:pic>
      <p:pic>
        <p:nvPicPr>
          <p:cNvPr id="7" name="Picture 6"/>
          <p:cNvPicPr>
            <a:picLocks noChangeAspect="1"/>
          </p:cNvPicPr>
          <p:nvPr/>
        </p:nvPicPr>
        <p:blipFill>
          <a:blip r:embed="rId3"/>
          <a:stretch>
            <a:fillRect/>
          </a:stretch>
        </p:blipFill>
        <p:spPr>
          <a:xfrm>
            <a:off x="3964578" y="2114550"/>
            <a:ext cx="3730790" cy="911394"/>
          </a:xfrm>
          <a:prstGeom prst="rect">
            <a:avLst/>
          </a:prstGeom>
        </p:spPr>
      </p:pic>
      <p:pic>
        <p:nvPicPr>
          <p:cNvPr id="8" name="Picture 7"/>
          <p:cNvPicPr>
            <a:picLocks noChangeAspect="1"/>
          </p:cNvPicPr>
          <p:nvPr/>
        </p:nvPicPr>
        <p:blipFill>
          <a:blip r:embed="rId4"/>
          <a:stretch>
            <a:fillRect/>
          </a:stretch>
        </p:blipFill>
        <p:spPr>
          <a:xfrm>
            <a:off x="4038600" y="3970253"/>
            <a:ext cx="3730789" cy="934523"/>
          </a:xfrm>
          <a:prstGeom prst="rect">
            <a:avLst/>
          </a:prstGeom>
        </p:spPr>
      </p:pic>
      <p:cxnSp>
        <p:nvCxnSpPr>
          <p:cNvPr id="10" name="Straight Arrow Connector 9"/>
          <p:cNvCxnSpPr/>
          <p:nvPr/>
        </p:nvCxnSpPr>
        <p:spPr>
          <a:xfrm>
            <a:off x="2743200" y="272415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1354" y="455295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688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Elements of the initiative</a:t>
            </a:r>
            <a:endParaRPr lang="en-US" dirty="0"/>
          </a:p>
        </p:txBody>
      </p:sp>
      <p:sp>
        <p:nvSpPr>
          <p:cNvPr id="3" name="Content Placeholder 2"/>
          <p:cNvSpPr>
            <a:spLocks noGrp="1"/>
          </p:cNvSpPr>
          <p:nvPr>
            <p:ph idx="1"/>
          </p:nvPr>
        </p:nvSpPr>
        <p:spPr>
          <a:xfrm>
            <a:off x="457200" y="1047750"/>
            <a:ext cx="8229600" cy="3657599"/>
          </a:xfrm>
        </p:spPr>
        <p:txBody>
          <a:bodyPr>
            <a:normAutofit/>
          </a:bodyPr>
          <a:lstStyle/>
          <a:p>
            <a:pPr>
              <a:buFont typeface="Arial" panose="020B0604020202020204" pitchFamily="34" charset="0"/>
              <a:buChar char="•"/>
            </a:pPr>
            <a:r>
              <a:rPr lang="en-US" dirty="0" smtClean="0"/>
              <a:t>Graphical principles and thinking</a:t>
            </a:r>
          </a:p>
          <a:p>
            <a:pPr marL="596474" lvl="1" indent="-257162">
              <a:buFont typeface="+mj-lt"/>
              <a:buAutoNum type="arabicPeriod"/>
            </a:pPr>
            <a:r>
              <a:rPr lang="en-US" dirty="0"/>
              <a:t>Graphics Principles Cheat Sheet</a:t>
            </a:r>
          </a:p>
          <a:p>
            <a:pPr marL="596474" lvl="1" indent="-257162">
              <a:buFont typeface="+mj-lt"/>
              <a:buAutoNum type="arabicPeriod"/>
            </a:pPr>
            <a:r>
              <a:rPr lang="en-US" dirty="0"/>
              <a:t>Newsletter</a:t>
            </a:r>
          </a:p>
          <a:p>
            <a:pPr>
              <a:buFont typeface="Arial" panose="020B0604020202020204" pitchFamily="34" charset="0"/>
              <a:buChar char="•"/>
            </a:pPr>
            <a:r>
              <a:rPr lang="en-US" dirty="0" smtClean="0"/>
              <a:t>Easing the implementation</a:t>
            </a:r>
          </a:p>
          <a:p>
            <a:pPr marL="596474" lvl="1" indent="-257162">
              <a:buFont typeface="+mj-lt"/>
              <a:buAutoNum type="arabicPeriod" startAt="3"/>
            </a:pPr>
            <a:r>
              <a:rPr lang="en-US" dirty="0" smtClean="0"/>
              <a:t>Graph Gallery</a:t>
            </a:r>
            <a:endParaRPr lang="en-US" dirty="0"/>
          </a:p>
          <a:p>
            <a:pPr marL="596474" lvl="1" indent="-257162">
              <a:buFont typeface="+mj-lt"/>
              <a:buAutoNum type="arabicPeriod" startAt="3"/>
            </a:pPr>
            <a:r>
              <a:rPr lang="en-US" dirty="0" smtClean="0"/>
              <a:t>Analysis </a:t>
            </a:r>
            <a:r>
              <a:rPr lang="en-US" dirty="0"/>
              <a:t>Results </a:t>
            </a:r>
            <a:r>
              <a:rPr lang="en-US" dirty="0" smtClean="0"/>
              <a:t>Datasets</a:t>
            </a:r>
          </a:p>
          <a:p>
            <a:pPr marL="596474" lvl="1" indent="-257162">
              <a:buFont typeface="+mj-lt"/>
              <a:buAutoNum type="arabicPeriod" startAt="3"/>
            </a:pPr>
            <a:r>
              <a:rPr lang="en-US" dirty="0" smtClean="0"/>
              <a:t>Standardization of most common/important graphs</a:t>
            </a:r>
            <a:endParaRPr lang="en-US" dirty="0"/>
          </a:p>
          <a:p>
            <a:pPr>
              <a:buFont typeface="Arial" panose="020B0604020202020204" pitchFamily="34" charset="0"/>
              <a:buChar char="•"/>
            </a:pPr>
            <a:r>
              <a:rPr lang="en-US" dirty="0" smtClean="0"/>
              <a:t>Graphics tomorrow ... or today?</a:t>
            </a:r>
          </a:p>
          <a:p>
            <a:pPr marL="596474" lvl="1" indent="-257162">
              <a:buFont typeface="+mj-lt"/>
              <a:buAutoNum type="arabicPeriod" startAt="6"/>
            </a:pPr>
            <a:r>
              <a:rPr lang="en-US" dirty="0" smtClean="0"/>
              <a:t>Question‐based visualizations and interactive </a:t>
            </a:r>
            <a:r>
              <a:rPr lang="en-US" dirty="0"/>
              <a:t>graphics</a:t>
            </a:r>
          </a:p>
          <a:p>
            <a:pPr>
              <a:buFont typeface="Arial" panose="020B0604020202020204" pitchFamily="34" charset="0"/>
              <a:buChar char="•"/>
            </a:pPr>
            <a:r>
              <a:rPr lang="en-US" dirty="0" smtClean="0"/>
              <a:t>...plus overarching stakeholder </a:t>
            </a:r>
            <a:r>
              <a:rPr lang="en-US" dirty="0"/>
              <a:t>management and </a:t>
            </a:r>
            <a:r>
              <a:rPr lang="en-US" dirty="0" smtClean="0"/>
              <a:t>communication</a:t>
            </a:r>
          </a:p>
          <a:p>
            <a:pPr>
              <a:buFont typeface="Arial" panose="020B0604020202020204" pitchFamily="34" charset="0"/>
              <a:buChar char="•"/>
            </a:pPr>
            <a:endParaRPr lang="en-US" dirty="0"/>
          </a:p>
        </p:txBody>
      </p:sp>
      <p:sp>
        <p:nvSpPr>
          <p:cNvPr id="6" name="Rectangle 5"/>
          <p:cNvSpPr/>
          <p:nvPr/>
        </p:nvSpPr>
        <p:spPr>
          <a:xfrm>
            <a:off x="1601672" y="4786000"/>
            <a:ext cx="2970331" cy="18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7" name="Rectangle 6"/>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700285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7465" y="133350"/>
            <a:ext cx="6952869" cy="4979956"/>
          </a:xfrm>
        </p:spPr>
      </p:pic>
      <p:sp>
        <p:nvSpPr>
          <p:cNvPr id="2" name="Title 1"/>
          <p:cNvSpPr>
            <a:spLocks noGrp="1"/>
          </p:cNvSpPr>
          <p:nvPr>
            <p:ph type="title"/>
          </p:nvPr>
        </p:nvSpPr>
        <p:spPr>
          <a:xfrm>
            <a:off x="304800" y="163033"/>
            <a:ext cx="8458200" cy="960919"/>
          </a:xfrm>
        </p:spPr>
        <p:txBody>
          <a:bodyPr>
            <a:normAutofit/>
          </a:bodyPr>
          <a:lstStyle/>
          <a:p>
            <a:r>
              <a:rPr lang="en-US" sz="2800" dirty="0" smtClean="0"/>
              <a:t>Beautiful but effective?</a:t>
            </a:r>
            <a:endParaRPr lang="en-US" sz="2900" dirty="0"/>
          </a:p>
        </p:txBody>
      </p:sp>
    </p:spTree>
    <p:extLst>
      <p:ext uri="{BB962C8B-B14F-4D97-AF65-F5344CB8AC3E}">
        <p14:creationId xmlns:p14="http://schemas.microsoft.com/office/powerpoint/2010/main" val="26537611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2507456" y="742950"/>
            <a:ext cx="4052888" cy="4158615"/>
          </a:xfrm>
        </p:spPr>
      </p:pic>
      <p:sp>
        <p:nvSpPr>
          <p:cNvPr id="8" name="Title 1"/>
          <p:cNvSpPr txBox="1">
            <a:spLocks/>
          </p:cNvSpPr>
          <p:nvPr/>
        </p:nvSpPr>
        <p:spPr>
          <a:xfrm>
            <a:off x="304800" y="163033"/>
            <a:ext cx="8458200" cy="960919"/>
          </a:xfrm>
          <a:prstGeom prst="rect">
            <a:avLst/>
          </a:prstGeom>
          <a:noFill/>
        </p:spPr>
        <p:txBody>
          <a:bodyPr vert="horz" lIns="0" tIns="0" rIns="0" bIns="0" rtlCol="0" anchor="t" anchorCtr="0">
            <a:normAutofit/>
          </a:bodyPr>
          <a:lst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a:lstStyle>
          <a:p>
            <a:r>
              <a:rPr lang="en-US" dirty="0"/>
              <a:t>Beautiful </a:t>
            </a:r>
            <a:r>
              <a:rPr lang="en-US" dirty="0" smtClean="0"/>
              <a:t>and </a:t>
            </a:r>
            <a:r>
              <a:rPr lang="en-US" dirty="0"/>
              <a:t>effective?</a:t>
            </a:r>
            <a:endParaRPr lang="en-US" sz="2900" dirty="0"/>
          </a:p>
        </p:txBody>
      </p:sp>
      <p:sp>
        <p:nvSpPr>
          <p:cNvPr id="9" name="Rectangle 8"/>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6552336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 y="209552"/>
            <a:ext cx="8839200" cy="3219052"/>
          </a:xfrm>
          <a:prstGeom prst="rect">
            <a:avLst/>
          </a:prstGeom>
        </p:spPr>
      </p:pic>
    </p:spTree>
    <p:extLst>
      <p:ext uri="{BB962C8B-B14F-4D97-AF65-F5344CB8AC3E}">
        <p14:creationId xmlns:p14="http://schemas.microsoft.com/office/powerpoint/2010/main" val="2951208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Effective data </a:t>
            </a:r>
            <a:r>
              <a:rPr lang="en-US" dirty="0" err="1" smtClean="0"/>
              <a:t>visualisation</a:t>
            </a:r>
            <a:r>
              <a:rPr lang="en-US" dirty="0" smtClean="0"/>
              <a:t> is </a:t>
            </a:r>
            <a:br>
              <a:rPr lang="en-US" dirty="0" smtClean="0"/>
            </a:br>
            <a:r>
              <a:rPr lang="en-US" dirty="0" smtClean="0"/>
              <a:t>effective visual communication</a:t>
            </a:r>
            <a:endParaRPr lang="en-US" dirty="0"/>
          </a:p>
        </p:txBody>
      </p:sp>
      <p:sp>
        <p:nvSpPr>
          <p:cNvPr id="3" name="Content Placeholder 2"/>
          <p:cNvSpPr>
            <a:spLocks noGrp="1"/>
          </p:cNvSpPr>
          <p:nvPr>
            <p:ph idx="1"/>
          </p:nvPr>
        </p:nvSpPr>
        <p:spPr>
          <a:xfrm>
            <a:off x="457200" y="1447580"/>
            <a:ext cx="8229600" cy="3105375"/>
          </a:xfrm>
        </p:spPr>
        <p:txBody>
          <a:bodyPr>
            <a:normAutofit lnSpcReduction="10000"/>
          </a:bodyPr>
          <a:lstStyle/>
          <a:p>
            <a:r>
              <a:rPr lang="en-US" sz="2400" dirty="0"/>
              <a:t>Effective graphs...</a:t>
            </a:r>
          </a:p>
          <a:p>
            <a:pPr lvl="1"/>
            <a:r>
              <a:rPr lang="en-US" sz="2000" dirty="0"/>
              <a:t>are visually appealing, intuitive, legible</a:t>
            </a:r>
          </a:p>
          <a:p>
            <a:pPr lvl="1"/>
            <a:r>
              <a:rPr lang="en-US" sz="2000" dirty="0"/>
              <a:t>use the correct graph type and axis scales</a:t>
            </a:r>
          </a:p>
          <a:p>
            <a:pPr lvl="1"/>
            <a:r>
              <a:rPr lang="en-US" sz="2000" dirty="0"/>
              <a:t>use proximity &amp; alignment to facilitate comparison</a:t>
            </a:r>
          </a:p>
          <a:p>
            <a:pPr lvl="1"/>
            <a:r>
              <a:rPr lang="en-US" sz="2000" dirty="0"/>
              <a:t>use labels and annotations to add clarity to the message</a:t>
            </a:r>
          </a:p>
          <a:p>
            <a:r>
              <a:rPr lang="en-US" sz="2400" dirty="0"/>
              <a:t>Most importantly, effective use of </a:t>
            </a:r>
            <a:r>
              <a:rPr lang="en-US" sz="2400" dirty="0" err="1"/>
              <a:t>visualisations</a:t>
            </a:r>
            <a:endParaRPr lang="en-US" sz="2400" dirty="0"/>
          </a:p>
          <a:p>
            <a:pPr lvl="1"/>
            <a:r>
              <a:rPr lang="en-US" sz="2000" dirty="0"/>
              <a:t>Enables clear and impactful communication</a:t>
            </a:r>
          </a:p>
          <a:p>
            <a:pPr lvl="1"/>
            <a:r>
              <a:rPr lang="en-US" sz="2000" dirty="0"/>
              <a:t>Elevates influence with stakeholders</a:t>
            </a:r>
          </a:p>
          <a:p>
            <a:pPr lvl="1"/>
            <a:r>
              <a:rPr lang="en-US" sz="2000" dirty="0"/>
              <a:t>Facilitates informed decision making </a:t>
            </a:r>
          </a:p>
          <a:p>
            <a:endParaRPr lang="en-US" dirty="0"/>
          </a:p>
        </p:txBody>
      </p:sp>
      <p:sp>
        <p:nvSpPr>
          <p:cNvPr id="6" name="Rectangle 5"/>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802728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888" y="742950"/>
            <a:ext cx="8523312" cy="4208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76200" y="163033"/>
            <a:ext cx="8686800" cy="960919"/>
          </a:xfrm>
        </p:spPr>
        <p:txBody>
          <a:bodyPr>
            <a:normAutofit/>
          </a:bodyPr>
          <a:lstStyle/>
          <a:p>
            <a:r>
              <a:rPr lang="en-US" sz="2900" dirty="0" smtClean="0"/>
              <a:t>Principles for effective visual communication</a:t>
            </a:r>
            <a:endParaRPr lang="en-US" sz="2900" dirty="0"/>
          </a:p>
        </p:txBody>
      </p:sp>
    </p:spTree>
    <p:extLst>
      <p:ext uri="{BB962C8B-B14F-4D97-AF65-F5344CB8AC3E}">
        <p14:creationId xmlns:p14="http://schemas.microsoft.com/office/powerpoint/2010/main" val="35093235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3"/>
            <a:ext cx="8839200" cy="720091"/>
          </a:xfrm>
        </p:spPr>
        <p:txBody>
          <a:bodyPr>
            <a:normAutofit fontScale="90000"/>
          </a:bodyPr>
          <a:lstStyle/>
          <a:p>
            <a:r>
              <a:rPr lang="en-US" dirty="0" smtClean="0"/>
              <a:t>Use the cheat sheet for</a:t>
            </a:r>
            <a:r>
              <a:rPr lang="en-US" dirty="0"/>
              <a:t> </a:t>
            </a:r>
            <a:r>
              <a:rPr lang="en-US" dirty="0" smtClean="0"/>
              <a:t>design and planning</a:t>
            </a:r>
            <a:endParaRPr lang="en-US" dirty="0"/>
          </a:p>
        </p:txBody>
      </p:sp>
      <p:grpSp>
        <p:nvGrpSpPr>
          <p:cNvPr id="7" name="Group 6"/>
          <p:cNvGrpSpPr/>
          <p:nvPr/>
        </p:nvGrpSpPr>
        <p:grpSpPr>
          <a:xfrm>
            <a:off x="2793168" y="1085853"/>
            <a:ext cx="3557677" cy="3829051"/>
            <a:chOff x="192023" y="2763329"/>
            <a:chExt cx="3246609" cy="4026487"/>
          </a:xfrm>
        </p:grpSpPr>
        <p:sp>
          <p:nvSpPr>
            <p:cNvPr id="8" name="Freeform 7"/>
            <p:cNvSpPr/>
            <p:nvPr/>
          </p:nvSpPr>
          <p:spPr>
            <a:xfrm>
              <a:off x="192023" y="2763329"/>
              <a:ext cx="785656" cy="1122363"/>
            </a:xfrm>
            <a:custGeom>
              <a:avLst/>
              <a:gdLst>
                <a:gd name="connsiteX0" fmla="*/ 0 w 1122362"/>
                <a:gd name="connsiteY0" fmla="*/ 0 h 785654"/>
                <a:gd name="connsiteX1" fmla="*/ 729535 w 1122362"/>
                <a:gd name="connsiteY1" fmla="*/ 0 h 785654"/>
                <a:gd name="connsiteX2" fmla="*/ 1122362 w 1122362"/>
                <a:gd name="connsiteY2" fmla="*/ 392827 h 785654"/>
                <a:gd name="connsiteX3" fmla="*/ 729535 w 1122362"/>
                <a:gd name="connsiteY3" fmla="*/ 785654 h 785654"/>
                <a:gd name="connsiteX4" fmla="*/ 0 w 1122362"/>
                <a:gd name="connsiteY4" fmla="*/ 785654 h 785654"/>
                <a:gd name="connsiteX5" fmla="*/ 392827 w 1122362"/>
                <a:gd name="connsiteY5" fmla="*/ 392827 h 785654"/>
                <a:gd name="connsiteX6" fmla="*/ 0 w 1122362"/>
                <a:gd name="connsiteY6" fmla="*/ 0 h 78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362" h="785654">
                  <a:moveTo>
                    <a:pt x="1122361" y="0"/>
                  </a:moveTo>
                  <a:lnTo>
                    <a:pt x="1122361" y="510675"/>
                  </a:lnTo>
                  <a:lnTo>
                    <a:pt x="561181" y="785654"/>
                  </a:lnTo>
                  <a:lnTo>
                    <a:pt x="1" y="510675"/>
                  </a:lnTo>
                  <a:lnTo>
                    <a:pt x="1" y="0"/>
                  </a:lnTo>
                  <a:lnTo>
                    <a:pt x="561181" y="274979"/>
                  </a:lnTo>
                  <a:lnTo>
                    <a:pt x="1122361"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303195" rIns="8573" bIns="303193" numCol="1" spcCol="1270" anchor="ctr" anchorCtr="0">
              <a:noAutofit/>
            </a:bodyPr>
            <a:lstStyle/>
            <a:p>
              <a:pPr algn="ctr" defTabSz="600045">
                <a:lnSpc>
                  <a:spcPct val="90000"/>
                </a:lnSpc>
                <a:spcBef>
                  <a:spcPct val="0"/>
                </a:spcBef>
                <a:spcAft>
                  <a:spcPct val="35000"/>
                </a:spcAft>
              </a:pPr>
              <a:r>
                <a:rPr lang="en-US" sz="1200" dirty="0"/>
                <a:t>Why</a:t>
              </a:r>
            </a:p>
          </p:txBody>
        </p:sp>
        <p:sp>
          <p:nvSpPr>
            <p:cNvPr id="9" name="Freeform 8"/>
            <p:cNvSpPr/>
            <p:nvPr/>
          </p:nvSpPr>
          <p:spPr>
            <a:xfrm>
              <a:off x="977677" y="2763331"/>
              <a:ext cx="2460955" cy="729536"/>
            </a:xfrm>
            <a:custGeom>
              <a:avLst/>
              <a:gdLst>
                <a:gd name="connsiteX0" fmla="*/ 121592 w 729535"/>
                <a:gd name="connsiteY0" fmla="*/ 0 h 2460954"/>
                <a:gd name="connsiteX1" fmla="*/ 607943 w 729535"/>
                <a:gd name="connsiteY1" fmla="*/ 0 h 2460954"/>
                <a:gd name="connsiteX2" fmla="*/ 729535 w 729535"/>
                <a:gd name="connsiteY2" fmla="*/ 121592 h 2460954"/>
                <a:gd name="connsiteX3" fmla="*/ 729535 w 729535"/>
                <a:gd name="connsiteY3" fmla="*/ 2460954 h 2460954"/>
                <a:gd name="connsiteX4" fmla="*/ 729535 w 729535"/>
                <a:gd name="connsiteY4" fmla="*/ 2460954 h 2460954"/>
                <a:gd name="connsiteX5" fmla="*/ 0 w 729535"/>
                <a:gd name="connsiteY5" fmla="*/ 2460954 h 2460954"/>
                <a:gd name="connsiteX6" fmla="*/ 0 w 729535"/>
                <a:gd name="connsiteY6" fmla="*/ 2460954 h 2460954"/>
                <a:gd name="connsiteX7" fmla="*/ 0 w 729535"/>
                <a:gd name="connsiteY7" fmla="*/ 121592 h 2460954"/>
                <a:gd name="connsiteX8" fmla="*/ 121592 w 729535"/>
                <a:gd name="connsiteY8" fmla="*/ 0 h 246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535" h="2460954">
                  <a:moveTo>
                    <a:pt x="729535" y="410170"/>
                  </a:moveTo>
                  <a:lnTo>
                    <a:pt x="729535" y="2050784"/>
                  </a:lnTo>
                  <a:cubicBezTo>
                    <a:pt x="729535" y="2277312"/>
                    <a:pt x="713397" y="2460952"/>
                    <a:pt x="693490" y="2460952"/>
                  </a:cubicBezTo>
                  <a:lnTo>
                    <a:pt x="0" y="2460952"/>
                  </a:lnTo>
                  <a:lnTo>
                    <a:pt x="0" y="2460952"/>
                  </a:lnTo>
                  <a:lnTo>
                    <a:pt x="0" y="2"/>
                  </a:lnTo>
                  <a:lnTo>
                    <a:pt x="0" y="2"/>
                  </a:lnTo>
                  <a:lnTo>
                    <a:pt x="693490" y="2"/>
                  </a:lnTo>
                  <a:cubicBezTo>
                    <a:pt x="713397" y="2"/>
                    <a:pt x="729535" y="183642"/>
                    <a:pt x="729535" y="41017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341" tIns="31472" rIns="31472" bIns="31473" numCol="1" spcCol="1270" anchor="ctr" anchorCtr="0">
              <a:noAutofit/>
            </a:bodyPr>
            <a:lstStyle/>
            <a:p>
              <a:pPr marL="47623" lvl="1" defTabSz="333358">
                <a:lnSpc>
                  <a:spcPct val="90000"/>
                </a:lnSpc>
                <a:spcBef>
                  <a:spcPct val="0"/>
                </a:spcBef>
                <a:spcAft>
                  <a:spcPct val="15000"/>
                </a:spcAft>
              </a:pPr>
              <a:r>
                <a:rPr lang="en-US" sz="1200" dirty="0"/>
                <a:t>Clearly identify the purpose of the graph, e.g. to deliver a message or for exploration? </a:t>
              </a:r>
            </a:p>
          </p:txBody>
        </p:sp>
        <p:sp>
          <p:nvSpPr>
            <p:cNvPr id="10" name="Freeform 9"/>
            <p:cNvSpPr/>
            <p:nvPr/>
          </p:nvSpPr>
          <p:spPr>
            <a:xfrm>
              <a:off x="192023" y="3731371"/>
              <a:ext cx="785656" cy="1122363"/>
            </a:xfrm>
            <a:custGeom>
              <a:avLst/>
              <a:gdLst>
                <a:gd name="connsiteX0" fmla="*/ 0 w 1122362"/>
                <a:gd name="connsiteY0" fmla="*/ 0 h 785654"/>
                <a:gd name="connsiteX1" fmla="*/ 729535 w 1122362"/>
                <a:gd name="connsiteY1" fmla="*/ 0 h 785654"/>
                <a:gd name="connsiteX2" fmla="*/ 1122362 w 1122362"/>
                <a:gd name="connsiteY2" fmla="*/ 392827 h 785654"/>
                <a:gd name="connsiteX3" fmla="*/ 729535 w 1122362"/>
                <a:gd name="connsiteY3" fmla="*/ 785654 h 785654"/>
                <a:gd name="connsiteX4" fmla="*/ 0 w 1122362"/>
                <a:gd name="connsiteY4" fmla="*/ 785654 h 785654"/>
                <a:gd name="connsiteX5" fmla="*/ 392827 w 1122362"/>
                <a:gd name="connsiteY5" fmla="*/ 392827 h 785654"/>
                <a:gd name="connsiteX6" fmla="*/ 0 w 1122362"/>
                <a:gd name="connsiteY6" fmla="*/ 0 h 78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362" h="785654">
                  <a:moveTo>
                    <a:pt x="1122361" y="0"/>
                  </a:moveTo>
                  <a:lnTo>
                    <a:pt x="1122361" y="510675"/>
                  </a:lnTo>
                  <a:lnTo>
                    <a:pt x="561181" y="785654"/>
                  </a:lnTo>
                  <a:lnTo>
                    <a:pt x="1" y="510675"/>
                  </a:lnTo>
                  <a:lnTo>
                    <a:pt x="1" y="0"/>
                  </a:lnTo>
                  <a:lnTo>
                    <a:pt x="561181" y="274979"/>
                  </a:lnTo>
                  <a:lnTo>
                    <a:pt x="1122361"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303193" rIns="8573" bIns="303195" numCol="1" spcCol="1270" anchor="ctr" anchorCtr="0">
              <a:noAutofit/>
            </a:bodyPr>
            <a:lstStyle/>
            <a:p>
              <a:pPr algn="ctr" defTabSz="600045">
                <a:lnSpc>
                  <a:spcPct val="90000"/>
                </a:lnSpc>
                <a:spcBef>
                  <a:spcPct val="0"/>
                </a:spcBef>
                <a:spcAft>
                  <a:spcPct val="35000"/>
                </a:spcAft>
              </a:pPr>
              <a:r>
                <a:rPr lang="en-US" sz="1200" dirty="0"/>
                <a:t>What</a:t>
              </a:r>
            </a:p>
          </p:txBody>
        </p:sp>
        <p:sp>
          <p:nvSpPr>
            <p:cNvPr id="11" name="Freeform 10"/>
            <p:cNvSpPr/>
            <p:nvPr/>
          </p:nvSpPr>
          <p:spPr>
            <a:xfrm>
              <a:off x="977677" y="3731371"/>
              <a:ext cx="2460955" cy="729536"/>
            </a:xfrm>
            <a:custGeom>
              <a:avLst/>
              <a:gdLst>
                <a:gd name="connsiteX0" fmla="*/ 121592 w 729535"/>
                <a:gd name="connsiteY0" fmla="*/ 0 h 2460954"/>
                <a:gd name="connsiteX1" fmla="*/ 607943 w 729535"/>
                <a:gd name="connsiteY1" fmla="*/ 0 h 2460954"/>
                <a:gd name="connsiteX2" fmla="*/ 729535 w 729535"/>
                <a:gd name="connsiteY2" fmla="*/ 121592 h 2460954"/>
                <a:gd name="connsiteX3" fmla="*/ 729535 w 729535"/>
                <a:gd name="connsiteY3" fmla="*/ 2460954 h 2460954"/>
                <a:gd name="connsiteX4" fmla="*/ 729535 w 729535"/>
                <a:gd name="connsiteY4" fmla="*/ 2460954 h 2460954"/>
                <a:gd name="connsiteX5" fmla="*/ 0 w 729535"/>
                <a:gd name="connsiteY5" fmla="*/ 2460954 h 2460954"/>
                <a:gd name="connsiteX6" fmla="*/ 0 w 729535"/>
                <a:gd name="connsiteY6" fmla="*/ 2460954 h 2460954"/>
                <a:gd name="connsiteX7" fmla="*/ 0 w 729535"/>
                <a:gd name="connsiteY7" fmla="*/ 121592 h 2460954"/>
                <a:gd name="connsiteX8" fmla="*/ 121592 w 729535"/>
                <a:gd name="connsiteY8" fmla="*/ 0 h 246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535" h="2460954">
                  <a:moveTo>
                    <a:pt x="729535" y="410170"/>
                  </a:moveTo>
                  <a:lnTo>
                    <a:pt x="729535" y="2050784"/>
                  </a:lnTo>
                  <a:cubicBezTo>
                    <a:pt x="729535" y="2277312"/>
                    <a:pt x="713397" y="2460952"/>
                    <a:pt x="693490" y="2460952"/>
                  </a:cubicBezTo>
                  <a:lnTo>
                    <a:pt x="0" y="2460952"/>
                  </a:lnTo>
                  <a:lnTo>
                    <a:pt x="0" y="2460952"/>
                  </a:lnTo>
                  <a:lnTo>
                    <a:pt x="0" y="2"/>
                  </a:lnTo>
                  <a:lnTo>
                    <a:pt x="0" y="2"/>
                  </a:lnTo>
                  <a:lnTo>
                    <a:pt x="693490" y="2"/>
                  </a:lnTo>
                  <a:cubicBezTo>
                    <a:pt x="713397" y="2"/>
                    <a:pt x="729535" y="183642"/>
                    <a:pt x="729535" y="41017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341" tIns="31473" rIns="31472" bIns="31472" numCol="1" spcCol="1270" anchor="ctr" anchorCtr="0">
              <a:noAutofit/>
            </a:bodyPr>
            <a:lstStyle/>
            <a:p>
              <a:pPr marL="47623" lvl="1" defTabSz="333358">
                <a:lnSpc>
                  <a:spcPct val="90000"/>
                </a:lnSpc>
                <a:spcBef>
                  <a:spcPct val="0"/>
                </a:spcBef>
                <a:spcAft>
                  <a:spcPct val="15000"/>
                </a:spcAft>
              </a:pPr>
              <a:r>
                <a:rPr lang="en-US" sz="1200" dirty="0"/>
                <a:t>Identify the quantitative evidence to support the purpose</a:t>
              </a:r>
            </a:p>
          </p:txBody>
        </p:sp>
        <p:sp>
          <p:nvSpPr>
            <p:cNvPr id="12" name="Freeform 11"/>
            <p:cNvSpPr/>
            <p:nvPr/>
          </p:nvSpPr>
          <p:spPr>
            <a:xfrm>
              <a:off x="192023" y="4699412"/>
              <a:ext cx="785656" cy="1122362"/>
            </a:xfrm>
            <a:custGeom>
              <a:avLst/>
              <a:gdLst>
                <a:gd name="connsiteX0" fmla="*/ 0 w 1122362"/>
                <a:gd name="connsiteY0" fmla="*/ 0 h 785654"/>
                <a:gd name="connsiteX1" fmla="*/ 729535 w 1122362"/>
                <a:gd name="connsiteY1" fmla="*/ 0 h 785654"/>
                <a:gd name="connsiteX2" fmla="*/ 1122362 w 1122362"/>
                <a:gd name="connsiteY2" fmla="*/ 392827 h 785654"/>
                <a:gd name="connsiteX3" fmla="*/ 729535 w 1122362"/>
                <a:gd name="connsiteY3" fmla="*/ 785654 h 785654"/>
                <a:gd name="connsiteX4" fmla="*/ 0 w 1122362"/>
                <a:gd name="connsiteY4" fmla="*/ 785654 h 785654"/>
                <a:gd name="connsiteX5" fmla="*/ 392827 w 1122362"/>
                <a:gd name="connsiteY5" fmla="*/ 392827 h 785654"/>
                <a:gd name="connsiteX6" fmla="*/ 0 w 1122362"/>
                <a:gd name="connsiteY6" fmla="*/ 0 h 78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362" h="785654">
                  <a:moveTo>
                    <a:pt x="1122361" y="0"/>
                  </a:moveTo>
                  <a:lnTo>
                    <a:pt x="1122361" y="510675"/>
                  </a:lnTo>
                  <a:lnTo>
                    <a:pt x="561181" y="785654"/>
                  </a:lnTo>
                  <a:lnTo>
                    <a:pt x="1" y="510675"/>
                  </a:lnTo>
                  <a:lnTo>
                    <a:pt x="1" y="0"/>
                  </a:lnTo>
                  <a:lnTo>
                    <a:pt x="561181" y="274979"/>
                  </a:lnTo>
                  <a:lnTo>
                    <a:pt x="1122361"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303193" rIns="8573" bIns="303193" numCol="1" spcCol="1270" anchor="ctr" anchorCtr="0">
              <a:noAutofit/>
            </a:bodyPr>
            <a:lstStyle/>
            <a:p>
              <a:pPr algn="ctr" defTabSz="600045">
                <a:lnSpc>
                  <a:spcPct val="90000"/>
                </a:lnSpc>
                <a:spcBef>
                  <a:spcPct val="0"/>
                </a:spcBef>
                <a:spcAft>
                  <a:spcPct val="35000"/>
                </a:spcAft>
              </a:pPr>
              <a:r>
                <a:rPr lang="en-US" sz="1200" dirty="0"/>
                <a:t>Who</a:t>
              </a:r>
            </a:p>
          </p:txBody>
        </p:sp>
        <p:sp>
          <p:nvSpPr>
            <p:cNvPr id="13" name="Freeform 12"/>
            <p:cNvSpPr/>
            <p:nvPr/>
          </p:nvSpPr>
          <p:spPr>
            <a:xfrm>
              <a:off x="977677" y="4699412"/>
              <a:ext cx="2460955" cy="729536"/>
            </a:xfrm>
            <a:custGeom>
              <a:avLst/>
              <a:gdLst>
                <a:gd name="connsiteX0" fmla="*/ 121592 w 729535"/>
                <a:gd name="connsiteY0" fmla="*/ 0 h 2460954"/>
                <a:gd name="connsiteX1" fmla="*/ 607943 w 729535"/>
                <a:gd name="connsiteY1" fmla="*/ 0 h 2460954"/>
                <a:gd name="connsiteX2" fmla="*/ 729535 w 729535"/>
                <a:gd name="connsiteY2" fmla="*/ 121592 h 2460954"/>
                <a:gd name="connsiteX3" fmla="*/ 729535 w 729535"/>
                <a:gd name="connsiteY3" fmla="*/ 2460954 h 2460954"/>
                <a:gd name="connsiteX4" fmla="*/ 729535 w 729535"/>
                <a:gd name="connsiteY4" fmla="*/ 2460954 h 2460954"/>
                <a:gd name="connsiteX5" fmla="*/ 0 w 729535"/>
                <a:gd name="connsiteY5" fmla="*/ 2460954 h 2460954"/>
                <a:gd name="connsiteX6" fmla="*/ 0 w 729535"/>
                <a:gd name="connsiteY6" fmla="*/ 2460954 h 2460954"/>
                <a:gd name="connsiteX7" fmla="*/ 0 w 729535"/>
                <a:gd name="connsiteY7" fmla="*/ 121592 h 2460954"/>
                <a:gd name="connsiteX8" fmla="*/ 121592 w 729535"/>
                <a:gd name="connsiteY8" fmla="*/ 0 h 246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535" h="2460954">
                  <a:moveTo>
                    <a:pt x="729535" y="410170"/>
                  </a:moveTo>
                  <a:lnTo>
                    <a:pt x="729535" y="2050784"/>
                  </a:lnTo>
                  <a:cubicBezTo>
                    <a:pt x="729535" y="2277312"/>
                    <a:pt x="713397" y="2460952"/>
                    <a:pt x="693490" y="2460952"/>
                  </a:cubicBezTo>
                  <a:lnTo>
                    <a:pt x="0" y="2460952"/>
                  </a:lnTo>
                  <a:lnTo>
                    <a:pt x="0" y="2460952"/>
                  </a:lnTo>
                  <a:lnTo>
                    <a:pt x="0" y="2"/>
                  </a:lnTo>
                  <a:lnTo>
                    <a:pt x="0" y="2"/>
                  </a:lnTo>
                  <a:lnTo>
                    <a:pt x="693490" y="2"/>
                  </a:lnTo>
                  <a:cubicBezTo>
                    <a:pt x="713397" y="2"/>
                    <a:pt x="729535" y="183642"/>
                    <a:pt x="729535" y="41017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341" tIns="31473" rIns="31472" bIns="31472" numCol="1" spcCol="1270" anchor="ctr" anchorCtr="0">
              <a:noAutofit/>
            </a:bodyPr>
            <a:lstStyle/>
            <a:p>
              <a:pPr marL="47623" lvl="1" defTabSz="333358">
                <a:lnSpc>
                  <a:spcPct val="90000"/>
                </a:lnSpc>
                <a:spcBef>
                  <a:spcPct val="0"/>
                </a:spcBef>
                <a:spcAft>
                  <a:spcPct val="15000"/>
                </a:spcAft>
              </a:pPr>
              <a:r>
                <a:rPr lang="en-US" sz="1200" dirty="0"/>
                <a:t>Identify the intended audience (specialists, non-specialists, both) and focus the design to support their needs</a:t>
              </a:r>
            </a:p>
          </p:txBody>
        </p:sp>
        <p:sp>
          <p:nvSpPr>
            <p:cNvPr id="14" name="Freeform 13"/>
            <p:cNvSpPr/>
            <p:nvPr/>
          </p:nvSpPr>
          <p:spPr>
            <a:xfrm>
              <a:off x="192023" y="5667453"/>
              <a:ext cx="785656" cy="1122363"/>
            </a:xfrm>
            <a:custGeom>
              <a:avLst/>
              <a:gdLst>
                <a:gd name="connsiteX0" fmla="*/ 0 w 1122362"/>
                <a:gd name="connsiteY0" fmla="*/ 0 h 785654"/>
                <a:gd name="connsiteX1" fmla="*/ 729535 w 1122362"/>
                <a:gd name="connsiteY1" fmla="*/ 0 h 785654"/>
                <a:gd name="connsiteX2" fmla="*/ 1122362 w 1122362"/>
                <a:gd name="connsiteY2" fmla="*/ 392827 h 785654"/>
                <a:gd name="connsiteX3" fmla="*/ 729535 w 1122362"/>
                <a:gd name="connsiteY3" fmla="*/ 785654 h 785654"/>
                <a:gd name="connsiteX4" fmla="*/ 0 w 1122362"/>
                <a:gd name="connsiteY4" fmla="*/ 785654 h 785654"/>
                <a:gd name="connsiteX5" fmla="*/ 392827 w 1122362"/>
                <a:gd name="connsiteY5" fmla="*/ 392827 h 785654"/>
                <a:gd name="connsiteX6" fmla="*/ 0 w 1122362"/>
                <a:gd name="connsiteY6" fmla="*/ 0 h 78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362" h="785654">
                  <a:moveTo>
                    <a:pt x="1122361" y="0"/>
                  </a:moveTo>
                  <a:lnTo>
                    <a:pt x="1122361" y="510675"/>
                  </a:lnTo>
                  <a:lnTo>
                    <a:pt x="561181" y="785654"/>
                  </a:lnTo>
                  <a:lnTo>
                    <a:pt x="1" y="510675"/>
                  </a:lnTo>
                  <a:lnTo>
                    <a:pt x="1" y="0"/>
                  </a:lnTo>
                  <a:lnTo>
                    <a:pt x="561181" y="274979"/>
                  </a:lnTo>
                  <a:lnTo>
                    <a:pt x="1122361"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303193" rIns="8573" bIns="303195" numCol="1" spcCol="1270" anchor="ctr" anchorCtr="0">
              <a:noAutofit/>
            </a:bodyPr>
            <a:lstStyle/>
            <a:p>
              <a:pPr algn="ctr" defTabSz="600045">
                <a:lnSpc>
                  <a:spcPct val="90000"/>
                </a:lnSpc>
                <a:spcBef>
                  <a:spcPct val="0"/>
                </a:spcBef>
                <a:spcAft>
                  <a:spcPct val="35000"/>
                </a:spcAft>
              </a:pPr>
              <a:r>
                <a:rPr lang="en-US" sz="1200" dirty="0"/>
                <a:t>Where</a:t>
              </a:r>
            </a:p>
          </p:txBody>
        </p:sp>
        <p:sp>
          <p:nvSpPr>
            <p:cNvPr id="15" name="Freeform 14"/>
            <p:cNvSpPr/>
            <p:nvPr/>
          </p:nvSpPr>
          <p:spPr>
            <a:xfrm>
              <a:off x="977677" y="5667453"/>
              <a:ext cx="2460955" cy="729536"/>
            </a:xfrm>
            <a:custGeom>
              <a:avLst/>
              <a:gdLst>
                <a:gd name="connsiteX0" fmla="*/ 121592 w 729535"/>
                <a:gd name="connsiteY0" fmla="*/ 0 h 2460954"/>
                <a:gd name="connsiteX1" fmla="*/ 607943 w 729535"/>
                <a:gd name="connsiteY1" fmla="*/ 0 h 2460954"/>
                <a:gd name="connsiteX2" fmla="*/ 729535 w 729535"/>
                <a:gd name="connsiteY2" fmla="*/ 121592 h 2460954"/>
                <a:gd name="connsiteX3" fmla="*/ 729535 w 729535"/>
                <a:gd name="connsiteY3" fmla="*/ 2460954 h 2460954"/>
                <a:gd name="connsiteX4" fmla="*/ 729535 w 729535"/>
                <a:gd name="connsiteY4" fmla="*/ 2460954 h 2460954"/>
                <a:gd name="connsiteX5" fmla="*/ 0 w 729535"/>
                <a:gd name="connsiteY5" fmla="*/ 2460954 h 2460954"/>
                <a:gd name="connsiteX6" fmla="*/ 0 w 729535"/>
                <a:gd name="connsiteY6" fmla="*/ 2460954 h 2460954"/>
                <a:gd name="connsiteX7" fmla="*/ 0 w 729535"/>
                <a:gd name="connsiteY7" fmla="*/ 121592 h 2460954"/>
                <a:gd name="connsiteX8" fmla="*/ 121592 w 729535"/>
                <a:gd name="connsiteY8" fmla="*/ 0 h 246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535" h="2460954">
                  <a:moveTo>
                    <a:pt x="729535" y="410170"/>
                  </a:moveTo>
                  <a:lnTo>
                    <a:pt x="729535" y="2050784"/>
                  </a:lnTo>
                  <a:cubicBezTo>
                    <a:pt x="729535" y="2277312"/>
                    <a:pt x="713397" y="2460952"/>
                    <a:pt x="693490" y="2460952"/>
                  </a:cubicBezTo>
                  <a:lnTo>
                    <a:pt x="0" y="2460952"/>
                  </a:lnTo>
                  <a:lnTo>
                    <a:pt x="0" y="2460952"/>
                  </a:lnTo>
                  <a:lnTo>
                    <a:pt x="0" y="2"/>
                  </a:lnTo>
                  <a:lnTo>
                    <a:pt x="0" y="2"/>
                  </a:lnTo>
                  <a:lnTo>
                    <a:pt x="693490" y="2"/>
                  </a:lnTo>
                  <a:cubicBezTo>
                    <a:pt x="713397" y="2"/>
                    <a:pt x="729535" y="183642"/>
                    <a:pt x="729535" y="41017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3341" tIns="31473" rIns="31472" bIns="31472" numCol="1" spcCol="1270" anchor="ctr" anchorCtr="0">
              <a:noAutofit/>
            </a:bodyPr>
            <a:lstStyle/>
            <a:p>
              <a:pPr marL="47623" lvl="1" defTabSz="333358">
                <a:lnSpc>
                  <a:spcPct val="90000"/>
                </a:lnSpc>
                <a:spcBef>
                  <a:spcPct val="0"/>
                </a:spcBef>
                <a:spcAft>
                  <a:spcPct val="15000"/>
                </a:spcAft>
              </a:pPr>
              <a:r>
                <a:rPr lang="en-US" sz="1200" dirty="0"/>
                <a:t>Adapt the design to space or formatting constraints (e.g. clinical report, slide deck or publication)</a:t>
              </a:r>
            </a:p>
          </p:txBody>
        </p:sp>
      </p:grpSp>
      <p:sp>
        <p:nvSpPr>
          <p:cNvPr id="16" name="Rectangle 15"/>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 name="Rectangle 2"/>
          <p:cNvSpPr/>
          <p:nvPr/>
        </p:nvSpPr>
        <p:spPr>
          <a:xfrm>
            <a:off x="5224552" y="4728793"/>
            <a:ext cx="3724096" cy="369332"/>
          </a:xfrm>
          <a:prstGeom prst="rect">
            <a:avLst/>
          </a:prstGeom>
        </p:spPr>
        <p:txBody>
          <a:bodyPr wrap="none">
            <a:spAutoFit/>
          </a:bodyPr>
          <a:lstStyle/>
          <a:p>
            <a:r>
              <a:rPr lang="en-US" dirty="0">
                <a:hlinkClick r:id="rId3"/>
              </a:rPr>
              <a:t>https://graphicsprinciples.github.io/</a:t>
            </a:r>
            <a:endParaRPr lang="en-US" dirty="0"/>
          </a:p>
        </p:txBody>
      </p:sp>
    </p:spTree>
    <p:extLst>
      <p:ext uri="{BB962C8B-B14F-4D97-AF65-F5344CB8AC3E}">
        <p14:creationId xmlns:p14="http://schemas.microsoft.com/office/powerpoint/2010/main" val="13158800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2" name="Title 1"/>
          <p:cNvSpPr>
            <a:spLocks noGrp="1"/>
          </p:cNvSpPr>
          <p:nvPr>
            <p:ph type="title"/>
          </p:nvPr>
        </p:nvSpPr>
        <p:spPr>
          <a:xfrm>
            <a:off x="304800" y="209550"/>
            <a:ext cx="8229600" cy="960919"/>
          </a:xfrm>
        </p:spPr>
        <p:txBody>
          <a:bodyPr/>
          <a:lstStyle/>
          <a:p>
            <a:r>
              <a:rPr lang="en-US" dirty="0"/>
              <a:t>Use the cheat sheet for critical review</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742950"/>
            <a:ext cx="4459816"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957" y="729761"/>
            <a:ext cx="1978510" cy="4015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32799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3"/>
            <a:ext cx="8229600" cy="960919"/>
          </a:xfrm>
        </p:spPr>
        <p:txBody>
          <a:bodyPr/>
          <a:lstStyle/>
          <a:p>
            <a:r>
              <a:rPr lang="en-US" dirty="0" smtClean="0"/>
              <a:t>Use the cheat sheet for critical review</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742952"/>
            <a:ext cx="4459816"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416" y="1442446"/>
            <a:ext cx="2036176" cy="260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7479229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a continual process</a:t>
            </a:r>
            <a:endParaRPr lang="en-US" dirty="0"/>
          </a:p>
        </p:txBody>
      </p:sp>
      <p:pic>
        <p:nvPicPr>
          <p:cNvPr id="7" name="Picture 6"/>
          <p:cNvPicPr>
            <a:picLocks noChangeAspect="1"/>
          </p:cNvPicPr>
          <p:nvPr/>
        </p:nvPicPr>
        <p:blipFill>
          <a:blip r:embed="rId2"/>
          <a:stretch>
            <a:fillRect/>
          </a:stretch>
        </p:blipFill>
        <p:spPr>
          <a:xfrm>
            <a:off x="914400" y="895350"/>
            <a:ext cx="6123239" cy="3828476"/>
          </a:xfrm>
          <a:prstGeom prst="rect">
            <a:avLst/>
          </a:prstGeom>
        </p:spPr>
      </p:pic>
      <p:sp>
        <p:nvSpPr>
          <p:cNvPr id="6" name="Rectangle 5"/>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600821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a continual process</a:t>
            </a:r>
            <a:endParaRPr lang="en-US" dirty="0"/>
          </a:p>
        </p:txBody>
      </p:sp>
      <p:pic>
        <p:nvPicPr>
          <p:cNvPr id="3" name="Picture 2"/>
          <p:cNvPicPr>
            <a:picLocks noChangeAspect="1"/>
          </p:cNvPicPr>
          <p:nvPr/>
        </p:nvPicPr>
        <p:blipFill>
          <a:blip r:embed="rId2"/>
          <a:stretch>
            <a:fillRect/>
          </a:stretch>
        </p:blipFill>
        <p:spPr>
          <a:xfrm>
            <a:off x="459651" y="971550"/>
            <a:ext cx="7654285" cy="3512287"/>
          </a:xfrm>
          <a:prstGeom prst="rect">
            <a:avLst/>
          </a:prstGeom>
        </p:spPr>
      </p:pic>
      <p:sp>
        <p:nvSpPr>
          <p:cNvPr id="6" name="Rectangle 5"/>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0846837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6" name="Title 5"/>
          <p:cNvSpPr>
            <a:spLocks noGrp="1"/>
          </p:cNvSpPr>
          <p:nvPr>
            <p:ph type="title"/>
          </p:nvPr>
        </p:nvSpPr>
        <p:spPr/>
        <p:txBody>
          <a:bodyPr/>
          <a:lstStyle/>
          <a:p>
            <a:r>
              <a:rPr lang="en-US" dirty="0" smtClean="0"/>
              <a:t>Three laws </a:t>
            </a:r>
            <a:r>
              <a:rPr lang="en-US" dirty="0"/>
              <a:t>for improving visual </a:t>
            </a:r>
            <a:r>
              <a:rPr lang="en-US" dirty="0" smtClean="0"/>
              <a:t>communication</a:t>
            </a:r>
            <a:endParaRPr lang="en-US" dirty="0"/>
          </a:p>
        </p:txBody>
      </p:sp>
      <p:sp>
        <p:nvSpPr>
          <p:cNvPr id="7" name="Content Placeholder 6"/>
          <p:cNvSpPr>
            <a:spLocks noGrp="1"/>
          </p:cNvSpPr>
          <p:nvPr>
            <p:ph idx="1"/>
          </p:nvPr>
        </p:nvSpPr>
        <p:spPr>
          <a:xfrm>
            <a:off x="838200" y="1371381"/>
            <a:ext cx="8229600" cy="3105375"/>
          </a:xfrm>
        </p:spPr>
        <p:txBody>
          <a:bodyPr>
            <a:normAutofit fontScale="92500" lnSpcReduction="20000"/>
          </a:bodyPr>
          <a:lstStyle/>
          <a:p>
            <a:pPr marL="0" indent="0">
              <a:buNone/>
            </a:pPr>
            <a:r>
              <a:rPr lang="en-US" sz="2600" dirty="0" smtClean="0">
                <a:solidFill>
                  <a:schemeClr val="accent1"/>
                </a:solidFill>
              </a:rPr>
              <a:t>Have </a:t>
            </a:r>
            <a:r>
              <a:rPr lang="en-US" sz="2600" dirty="0">
                <a:solidFill>
                  <a:schemeClr val="accent1"/>
                </a:solidFill>
              </a:rPr>
              <a:t>a clear purpose</a:t>
            </a:r>
          </a:p>
          <a:p>
            <a:pPr lvl="1"/>
            <a:r>
              <a:rPr lang="en-US" dirty="0"/>
              <a:t>Know the purpose of creating the graph</a:t>
            </a:r>
          </a:p>
          <a:p>
            <a:pPr lvl="1"/>
            <a:r>
              <a:rPr lang="en-US" dirty="0"/>
              <a:t>Identify the quantitative evidence to support the purpose</a:t>
            </a:r>
          </a:p>
          <a:p>
            <a:pPr lvl="1"/>
            <a:r>
              <a:rPr lang="en-US" dirty="0"/>
              <a:t>Identify the audience and focus the design to support their needs</a:t>
            </a:r>
          </a:p>
          <a:p>
            <a:pPr marL="0" indent="0">
              <a:buNone/>
            </a:pPr>
            <a:r>
              <a:rPr lang="en-US" sz="2600" dirty="0" smtClean="0">
                <a:solidFill>
                  <a:schemeClr val="accent1"/>
                </a:solidFill>
              </a:rPr>
              <a:t>Show </a:t>
            </a:r>
            <a:r>
              <a:rPr lang="en-US" sz="2600" dirty="0">
                <a:solidFill>
                  <a:schemeClr val="accent1"/>
                </a:solidFill>
              </a:rPr>
              <a:t>the data clearly</a:t>
            </a:r>
          </a:p>
          <a:p>
            <a:pPr lvl="1"/>
            <a:r>
              <a:rPr lang="en-US" dirty="0"/>
              <a:t>Choose the appropriate graph type to display your data</a:t>
            </a:r>
          </a:p>
          <a:p>
            <a:pPr lvl="1"/>
            <a:r>
              <a:rPr lang="en-US" dirty="0"/>
              <a:t>Avoid misrepresentation (use appropriate scales)</a:t>
            </a:r>
          </a:p>
          <a:p>
            <a:pPr lvl="1"/>
            <a:r>
              <a:rPr lang="en-US" dirty="0"/>
              <a:t>Maximize data to ink ratio (reduce distraction, less is more)</a:t>
            </a:r>
          </a:p>
          <a:p>
            <a:pPr marL="0" indent="0">
              <a:buNone/>
            </a:pPr>
            <a:r>
              <a:rPr lang="en-US" sz="2600" dirty="0" smtClean="0">
                <a:solidFill>
                  <a:schemeClr val="accent1"/>
                </a:solidFill>
              </a:rPr>
              <a:t>Make </a:t>
            </a:r>
            <a:r>
              <a:rPr lang="en-US" sz="2600" dirty="0">
                <a:solidFill>
                  <a:schemeClr val="accent1"/>
                </a:solidFill>
              </a:rPr>
              <a:t>the message obvious</a:t>
            </a:r>
          </a:p>
          <a:p>
            <a:pPr lvl="1"/>
            <a:r>
              <a:rPr lang="en-US" dirty="0"/>
              <a:t>Use proximity and alignment to aid in comparisons</a:t>
            </a:r>
          </a:p>
          <a:p>
            <a:pPr lvl="1"/>
            <a:r>
              <a:rPr lang="en-US" dirty="0"/>
              <a:t>Minimize mental arithmetic (e.g. plot the difference)</a:t>
            </a:r>
          </a:p>
          <a:p>
            <a:pPr lvl="1"/>
            <a:r>
              <a:rPr lang="en-US" dirty="0"/>
              <a:t>Use colors and annotations to highlight important </a:t>
            </a:r>
            <a:r>
              <a:rPr lang="en-US" dirty="0" smtClean="0"/>
              <a:t>details</a:t>
            </a:r>
            <a:endParaRPr lang="en-US" dirty="0"/>
          </a:p>
        </p:txBody>
      </p:sp>
      <p:sp>
        <p:nvSpPr>
          <p:cNvPr id="4" name="Rectangle 3"/>
          <p:cNvSpPr/>
          <p:nvPr/>
        </p:nvSpPr>
        <p:spPr>
          <a:xfrm>
            <a:off x="3733800" y="4586484"/>
            <a:ext cx="3463320" cy="369332"/>
          </a:xfrm>
          <a:prstGeom prst="rect">
            <a:avLst/>
          </a:prstGeom>
        </p:spPr>
        <p:txBody>
          <a:bodyPr wrap="none">
            <a:spAutoFit/>
          </a:bodyPr>
          <a:lstStyle/>
          <a:p>
            <a:r>
              <a:rPr lang="en-US" dirty="0">
                <a:hlinkClick r:id="rId3"/>
              </a:rPr>
              <a:t>https://arxiv.org/abs/1903.09512</a:t>
            </a:r>
            <a:endParaRPr lang="en-US" dirty="0"/>
          </a:p>
        </p:txBody>
      </p:sp>
    </p:spTree>
    <p:extLst>
      <p:ext uri="{BB962C8B-B14F-4D97-AF65-F5344CB8AC3E}">
        <p14:creationId xmlns:p14="http://schemas.microsoft.com/office/powerpoint/2010/main" val="14936673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Title 4"/>
          <p:cNvSpPr>
            <a:spLocks noGrp="1"/>
          </p:cNvSpPr>
          <p:nvPr>
            <p:ph type="title"/>
          </p:nvPr>
        </p:nvSpPr>
        <p:spPr>
          <a:xfrm>
            <a:off x="228602" y="251459"/>
            <a:ext cx="6743700" cy="720091"/>
          </a:xfrm>
        </p:spPr>
        <p:txBody>
          <a:bodyPr>
            <a:normAutofit fontScale="90000"/>
          </a:bodyPr>
          <a:lstStyle/>
          <a:p>
            <a:r>
              <a:rPr lang="en-US" sz="2900" dirty="0" smtClean="0"/>
              <a:t>Effective visualization is important</a:t>
            </a:r>
            <a:br>
              <a:rPr lang="en-US" sz="2900" dirty="0" smtClean="0"/>
            </a:br>
            <a:r>
              <a:rPr lang="en-US" sz="2900" dirty="0" smtClean="0"/>
              <a:t>for planning</a:t>
            </a:r>
            <a:endParaRPr lang="en-US" sz="29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52550"/>
            <a:ext cx="4260285" cy="289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428750"/>
            <a:ext cx="3963856" cy="2971800"/>
          </a:xfrm>
          <a:prstGeom prst="rect">
            <a:avLst/>
          </a:prstGeom>
        </p:spPr>
      </p:pic>
    </p:spTree>
    <p:extLst>
      <p:ext uri="{BB962C8B-B14F-4D97-AF65-F5344CB8AC3E}">
        <p14:creationId xmlns:p14="http://schemas.microsoft.com/office/powerpoint/2010/main" val="38958894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 visualization is important during exploratory analysis	</a:t>
            </a:r>
            <a:endParaRPr lang="en-US" dirty="0"/>
          </a:p>
        </p:txBody>
      </p:sp>
      <p:pic>
        <p:nvPicPr>
          <p:cNvPr id="5" name="Picture 4"/>
          <p:cNvPicPr>
            <a:picLocks noChangeAspect="1"/>
          </p:cNvPicPr>
          <p:nvPr/>
        </p:nvPicPr>
        <p:blipFill>
          <a:blip r:embed="rId3"/>
          <a:stretch>
            <a:fillRect/>
          </a:stretch>
        </p:blipFill>
        <p:spPr>
          <a:xfrm>
            <a:off x="228601" y="1303821"/>
            <a:ext cx="5685715" cy="2190476"/>
          </a:xfrm>
          <a:prstGeom prst="rect">
            <a:avLst/>
          </a:prstGeom>
        </p:spPr>
      </p:pic>
      <p:pic>
        <p:nvPicPr>
          <p:cNvPr id="6" name="Picture 5"/>
          <p:cNvPicPr>
            <a:picLocks noChangeAspect="1"/>
          </p:cNvPicPr>
          <p:nvPr/>
        </p:nvPicPr>
        <p:blipFill>
          <a:blip r:embed="rId4"/>
          <a:stretch>
            <a:fillRect/>
          </a:stretch>
        </p:blipFill>
        <p:spPr>
          <a:xfrm>
            <a:off x="5528843" y="1910134"/>
            <a:ext cx="3543428" cy="2185619"/>
          </a:xfrm>
          <a:prstGeom prst="rect">
            <a:avLst/>
          </a:prstGeom>
        </p:spPr>
      </p:pic>
      <p:sp>
        <p:nvSpPr>
          <p:cNvPr id="7" name="Rectangle 6"/>
          <p:cNvSpPr/>
          <p:nvPr/>
        </p:nvSpPr>
        <p:spPr>
          <a:xfrm>
            <a:off x="175857" y="4577094"/>
            <a:ext cx="5791200" cy="307777"/>
          </a:xfrm>
          <a:prstGeom prst="rect">
            <a:avLst/>
          </a:prstGeom>
        </p:spPr>
        <p:txBody>
          <a:bodyPr wrap="square">
            <a:spAutoFit/>
          </a:bodyPr>
          <a:lstStyle/>
          <a:p>
            <a:r>
              <a:rPr lang="en-US" sz="1400" dirty="0">
                <a:hlinkClick r:id="rId5"/>
              </a:rPr>
              <a:t>https://mc-stan.org/bayesplot/reference/MCMC-traces.html</a:t>
            </a:r>
            <a:endParaRPr lang="en-US" sz="1400" dirty="0"/>
          </a:p>
        </p:txBody>
      </p:sp>
      <p:sp>
        <p:nvSpPr>
          <p:cNvPr id="8" name="Rectangle 7"/>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77776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 y="209552"/>
            <a:ext cx="8839200" cy="3219052"/>
          </a:xfrm>
          <a:prstGeom prst="rect">
            <a:avLst/>
          </a:prstGeom>
        </p:spPr>
      </p:pic>
      <p:pic>
        <p:nvPicPr>
          <p:cNvPr id="3" name="Picture 2"/>
          <p:cNvPicPr>
            <a:picLocks noChangeAspect="1"/>
          </p:cNvPicPr>
          <p:nvPr/>
        </p:nvPicPr>
        <p:blipFill>
          <a:blip r:embed="rId4"/>
          <a:stretch>
            <a:fillRect/>
          </a:stretch>
        </p:blipFill>
        <p:spPr>
          <a:xfrm>
            <a:off x="2971800" y="3486150"/>
            <a:ext cx="6085715" cy="1447619"/>
          </a:xfrm>
          <a:prstGeom prst="rect">
            <a:avLst/>
          </a:prstGeom>
        </p:spPr>
      </p:pic>
    </p:spTree>
    <p:extLst>
      <p:ext uri="{BB962C8B-B14F-4D97-AF65-F5344CB8AC3E}">
        <p14:creationId xmlns:p14="http://schemas.microsoft.com/office/powerpoint/2010/main" val="38840120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7" name="Picture 6"/>
          <p:cNvPicPr>
            <a:picLocks noChangeAspect="1"/>
          </p:cNvPicPr>
          <p:nvPr/>
        </p:nvPicPr>
        <p:blipFill>
          <a:blip r:embed="rId2"/>
          <a:stretch>
            <a:fillRect/>
          </a:stretch>
        </p:blipFill>
        <p:spPr>
          <a:xfrm>
            <a:off x="1414671" y="1154164"/>
            <a:ext cx="6205333" cy="3932191"/>
          </a:xfrm>
          <a:prstGeom prst="rect">
            <a:avLst/>
          </a:prstGeom>
        </p:spPr>
      </p:pic>
      <p:sp>
        <p:nvSpPr>
          <p:cNvPr id="2" name="Title 1"/>
          <p:cNvSpPr>
            <a:spLocks noGrp="1"/>
          </p:cNvSpPr>
          <p:nvPr>
            <p:ph type="title"/>
          </p:nvPr>
        </p:nvSpPr>
        <p:spPr>
          <a:xfrm>
            <a:off x="185533" y="209551"/>
            <a:ext cx="8610600" cy="1238251"/>
          </a:xfrm>
        </p:spPr>
        <p:txBody>
          <a:bodyPr>
            <a:normAutofit/>
          </a:bodyPr>
          <a:lstStyle/>
          <a:p>
            <a:r>
              <a:rPr lang="en-US" dirty="0"/>
              <a:t>Effective visualization is important during exploratory analysis </a:t>
            </a:r>
            <a:r>
              <a:rPr lang="en-US" dirty="0" smtClean="0"/>
              <a:t>	</a:t>
            </a:r>
            <a:endParaRPr lang="en-US" dirty="0"/>
          </a:p>
        </p:txBody>
      </p:sp>
    </p:spTree>
    <p:extLst>
      <p:ext uri="{BB962C8B-B14F-4D97-AF65-F5344CB8AC3E}">
        <p14:creationId xmlns:p14="http://schemas.microsoft.com/office/powerpoint/2010/main" val="35918466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5881"/>
            <a:ext cx="8229600" cy="960919"/>
          </a:xfrm>
        </p:spPr>
        <p:txBody>
          <a:bodyPr>
            <a:normAutofit/>
          </a:bodyPr>
          <a:lstStyle/>
          <a:p>
            <a:r>
              <a:rPr lang="en-US" dirty="0" smtClean="0"/>
              <a:t>Effective visualization important</a:t>
            </a:r>
            <a:br>
              <a:rPr lang="en-US" dirty="0" smtClean="0"/>
            </a:br>
            <a:r>
              <a:rPr lang="en-US" dirty="0" smtClean="0"/>
              <a:t>for reporting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164703"/>
            <a:ext cx="4191000" cy="2755313"/>
          </a:xfrm>
          <a:prstGeom prst="rect">
            <a:avLst/>
          </a:prstGeom>
        </p:spPr>
      </p:pic>
      <p:sp>
        <p:nvSpPr>
          <p:cNvPr id="5" name="Rectangle 4"/>
          <p:cNvSpPr/>
          <p:nvPr/>
        </p:nvSpPr>
        <p:spPr>
          <a:xfrm>
            <a:off x="1181100" y="1733550"/>
            <a:ext cx="7162800" cy="369332"/>
          </a:xfrm>
          <a:prstGeom prst="rect">
            <a:avLst/>
          </a:prstGeom>
        </p:spPr>
        <p:txBody>
          <a:bodyPr wrap="square">
            <a:spAutoFit/>
          </a:bodyPr>
          <a:lstStyle/>
          <a:p>
            <a:r>
              <a:rPr lang="en-US" dirty="0"/>
              <a:t>%improvement in baseline weight through week 12 by </a:t>
            </a:r>
            <a:r>
              <a:rPr lang="en-US" dirty="0" smtClean="0"/>
              <a:t>subgroup</a:t>
            </a:r>
            <a:endParaRPr lang="en-US" dirty="0"/>
          </a:p>
        </p:txBody>
      </p:sp>
      <p:sp>
        <p:nvSpPr>
          <p:cNvPr id="7" name="Rectangle 6"/>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1829534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52400" y="4552952"/>
            <a:ext cx="8763000" cy="5905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2480" y="1167366"/>
            <a:ext cx="5928360" cy="3385584"/>
          </a:xfrm>
        </p:spPr>
      </p:pic>
      <p:sp>
        <p:nvSpPr>
          <p:cNvPr id="2" name="Title 1"/>
          <p:cNvSpPr>
            <a:spLocks noGrp="1"/>
          </p:cNvSpPr>
          <p:nvPr>
            <p:ph type="title"/>
          </p:nvPr>
        </p:nvSpPr>
        <p:spPr>
          <a:xfrm>
            <a:off x="243842" y="99105"/>
            <a:ext cx="8801100" cy="994172"/>
          </a:xfrm>
        </p:spPr>
        <p:txBody>
          <a:bodyPr>
            <a:normAutofit/>
          </a:bodyPr>
          <a:lstStyle/>
          <a:p>
            <a:r>
              <a:rPr lang="en-US" sz="3600" b="0" dirty="0">
                <a:latin typeface="Arial" panose="020B0604020202020204" pitchFamily="34" charset="0"/>
                <a:cs typeface="Arial" panose="020B0604020202020204" pitchFamily="34" charset="0"/>
              </a:rPr>
              <a:t>Genetic marker positive is </a:t>
            </a:r>
            <a:br>
              <a:rPr lang="en-US" sz="3600" b="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not </a:t>
            </a:r>
            <a:r>
              <a:rPr lang="en-US" sz="3600" b="0" dirty="0">
                <a:latin typeface="Arial" panose="020B0604020202020204" pitchFamily="34" charset="0"/>
                <a:cs typeface="Arial" panose="020B0604020202020204" pitchFamily="34" charset="0"/>
              </a:rPr>
              <a:t>predictive of treatment response</a:t>
            </a:r>
          </a:p>
        </p:txBody>
      </p:sp>
      <p:sp>
        <p:nvSpPr>
          <p:cNvPr id="13" name="Rectangle 12"/>
          <p:cNvSpPr/>
          <p:nvPr/>
        </p:nvSpPr>
        <p:spPr>
          <a:xfrm>
            <a:off x="304800" y="4476754"/>
            <a:ext cx="870204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average treatment effect is </a:t>
            </a:r>
            <a:r>
              <a:rPr lang="en-US" b="1" dirty="0">
                <a:latin typeface="Arial" panose="020B0604020202020204" pitchFamily="34" charset="0"/>
                <a:cs typeface="Arial" panose="020B0604020202020204" pitchFamily="34" charset="0"/>
              </a:rPr>
              <a:t>similar</a:t>
            </a:r>
            <a:r>
              <a:rPr lang="en-US" dirty="0">
                <a:latin typeface="Arial" panose="020B0604020202020204" pitchFamily="34" charset="0"/>
                <a:cs typeface="Arial" panose="020B0604020202020204" pitchFamily="34" charset="0"/>
              </a:rPr>
              <a:t> in </a:t>
            </a:r>
            <a:r>
              <a:rPr lang="en-US" b="1" dirty="0">
                <a:latin typeface="Arial" panose="020B0604020202020204" pitchFamily="34" charset="0"/>
                <a:cs typeface="Arial" panose="020B0604020202020204" pitchFamily="34" charset="0"/>
              </a:rPr>
              <a:t>both </a:t>
            </a:r>
            <a:r>
              <a:rPr lang="en-US" dirty="0">
                <a:latin typeface="Arial" panose="020B0604020202020204" pitchFamily="34" charset="0"/>
                <a:cs typeface="Arial" panose="020B0604020202020204" pitchFamily="34" charset="0"/>
              </a:rPr>
              <a:t>the genetic marker positive and negative subgroups and does </a:t>
            </a:r>
            <a:r>
              <a:rPr lang="en-US" b="1" dirty="0">
                <a:latin typeface="Arial" panose="020B0604020202020204" pitchFamily="34" charset="0"/>
                <a:cs typeface="Arial" panose="020B0604020202020204" pitchFamily="34" charset="0"/>
              </a:rPr>
              <a:t>not</a:t>
            </a:r>
            <a:r>
              <a:rPr lang="en-US" dirty="0">
                <a:latin typeface="Arial" panose="020B0604020202020204" pitchFamily="34" charset="0"/>
                <a:cs typeface="Arial" panose="020B0604020202020204" pitchFamily="34" charset="0"/>
              </a:rPr>
              <a:t> warrant further investigation</a:t>
            </a:r>
          </a:p>
        </p:txBody>
      </p:sp>
      <p:sp>
        <p:nvSpPr>
          <p:cNvPr id="10" name="TextBox 9"/>
          <p:cNvSpPr txBox="1"/>
          <p:nvPr/>
        </p:nvSpPr>
        <p:spPr>
          <a:xfrm>
            <a:off x="838202" y="3333750"/>
            <a:ext cx="2065020" cy="300210"/>
          </a:xfrm>
          <a:prstGeom prst="rect">
            <a:avLst/>
          </a:prstGeom>
          <a:noFill/>
        </p:spPr>
        <p:txBody>
          <a:bodyPr wrap="square" rtlCol="0">
            <a:spAutoFit/>
          </a:bodyPr>
          <a:lstStyle/>
          <a:p>
            <a:r>
              <a:rPr lang="en-US" sz="1351" dirty="0">
                <a:solidFill>
                  <a:srgbClr val="C00000"/>
                </a:solidFill>
              </a:rPr>
              <a:t>Genetic marker positive</a:t>
            </a:r>
          </a:p>
        </p:txBody>
      </p:sp>
      <p:sp>
        <p:nvSpPr>
          <p:cNvPr id="14" name="TextBox 13"/>
          <p:cNvSpPr txBox="1"/>
          <p:nvPr/>
        </p:nvSpPr>
        <p:spPr>
          <a:xfrm>
            <a:off x="3634742" y="1962150"/>
            <a:ext cx="2080260" cy="300210"/>
          </a:xfrm>
          <a:prstGeom prst="rect">
            <a:avLst/>
          </a:prstGeom>
          <a:noFill/>
        </p:spPr>
        <p:txBody>
          <a:bodyPr wrap="square" rtlCol="0">
            <a:spAutoFit/>
          </a:bodyPr>
          <a:lstStyle/>
          <a:p>
            <a:r>
              <a:rPr lang="en-US" sz="1351" dirty="0"/>
              <a:t>Genetic marker negative</a:t>
            </a:r>
          </a:p>
        </p:txBody>
      </p:sp>
      <p:cxnSp>
        <p:nvCxnSpPr>
          <p:cNvPr id="16" name="Straight Arrow Connector 15"/>
          <p:cNvCxnSpPr/>
          <p:nvPr/>
        </p:nvCxnSpPr>
        <p:spPr>
          <a:xfrm flipV="1">
            <a:off x="2667000" y="3181354"/>
            <a:ext cx="274320" cy="1652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413760" y="2266952"/>
            <a:ext cx="548640" cy="2057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368542" y="3036153"/>
            <a:ext cx="2004060" cy="707886"/>
          </a:xfrm>
          <a:prstGeom prst="rect">
            <a:avLst/>
          </a:prstGeom>
          <a:noFill/>
        </p:spPr>
        <p:txBody>
          <a:bodyPr wrap="square" rtlCol="0">
            <a:spAutoFit/>
          </a:bodyPr>
          <a:lstStyle/>
          <a:p>
            <a:r>
              <a:rPr lang="en-US" sz="2000" dirty="0">
                <a:solidFill>
                  <a:schemeClr val="bg1">
                    <a:lumMod val="65000"/>
                  </a:schemeClr>
                </a:solidFill>
              </a:rPr>
              <a:t>Treatment </a:t>
            </a:r>
          </a:p>
          <a:p>
            <a:r>
              <a:rPr lang="en-US" sz="2000" dirty="0">
                <a:solidFill>
                  <a:schemeClr val="bg1">
                    <a:lumMod val="65000"/>
                  </a:schemeClr>
                </a:solidFill>
              </a:rPr>
              <a:t>benefit</a:t>
            </a:r>
          </a:p>
        </p:txBody>
      </p:sp>
      <p:cxnSp>
        <p:nvCxnSpPr>
          <p:cNvPr id="25" name="Straight Arrow Connector 24"/>
          <p:cNvCxnSpPr/>
          <p:nvPr/>
        </p:nvCxnSpPr>
        <p:spPr>
          <a:xfrm>
            <a:off x="7269480" y="1898073"/>
            <a:ext cx="0" cy="2278792"/>
          </a:xfrm>
          <a:prstGeom prst="straightConnector1">
            <a:avLst/>
          </a:prstGeom>
          <a:ln w="92075">
            <a:solidFill>
              <a:schemeClr val="accent3">
                <a:alpha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5886903" y="3034781"/>
            <a:ext cx="954741" cy="984773"/>
          </a:xfrm>
          <a:prstGeom prst="ellipse">
            <a:avLst/>
          </a:prstGeom>
          <a:noFill/>
          <a:ln w="34925">
            <a:solidFill>
              <a:schemeClr val="bg1">
                <a:lumMod val="75000"/>
                <a:alpha val="7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8" name="Straight Arrow Connector 7"/>
          <p:cNvCxnSpPr/>
          <p:nvPr/>
        </p:nvCxnSpPr>
        <p:spPr>
          <a:xfrm flipV="1">
            <a:off x="5249409" y="3821368"/>
            <a:ext cx="726351" cy="685799"/>
          </a:xfrm>
          <a:prstGeom prst="straightConnector1">
            <a:avLst/>
          </a:prstGeom>
          <a:ln w="25400">
            <a:solidFill>
              <a:schemeClr val="tx1">
                <a:lumMod val="95000"/>
                <a:lumOff val="5000"/>
                <a:alpha val="53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935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the VP help </a:t>
            </a:r>
            <a:r>
              <a:rPr lang="en-US" dirty="0" smtClean="0"/>
              <a:t/>
            </a:r>
            <a:br>
              <a:rPr lang="en-US" dirty="0" smtClean="0"/>
            </a:br>
            <a:r>
              <a:rPr lang="en-US" dirty="0" smtClean="0"/>
              <a:t>across </a:t>
            </a:r>
            <a:r>
              <a:rPr lang="en-US" dirty="0"/>
              <a:t>skill levels?</a:t>
            </a:r>
            <a:endParaRPr lang="en-US" b="1" dirty="0"/>
          </a:p>
        </p:txBody>
      </p:sp>
      <p:sp>
        <p:nvSpPr>
          <p:cNvPr id="3" name="Content Placeholder 2"/>
          <p:cNvSpPr>
            <a:spLocks noGrp="1"/>
          </p:cNvSpPr>
          <p:nvPr>
            <p:ph idx="1"/>
          </p:nvPr>
        </p:nvSpPr>
        <p:spPr>
          <a:xfrm>
            <a:off x="228600" y="1441533"/>
            <a:ext cx="4419600" cy="3105375"/>
          </a:xfrm>
        </p:spPr>
        <p:txBody>
          <a:bodyPr>
            <a:normAutofit/>
          </a:bodyPr>
          <a:lstStyle/>
          <a:p>
            <a:pPr marL="0" indent="0">
              <a:buNone/>
            </a:pPr>
            <a:r>
              <a:rPr lang="en-US" dirty="0"/>
              <a:t>A survey was sent </a:t>
            </a:r>
            <a:r>
              <a:rPr lang="en-US" dirty="0" smtClean="0"/>
              <a:t>to associates working </a:t>
            </a:r>
            <a:r>
              <a:rPr lang="en-US" dirty="0"/>
              <a:t>with clinical </a:t>
            </a:r>
            <a:r>
              <a:rPr lang="en-US" dirty="0" smtClean="0"/>
              <a:t>data</a:t>
            </a:r>
          </a:p>
          <a:p>
            <a:pPr marL="0" indent="0">
              <a:buNone/>
            </a:pPr>
            <a:r>
              <a:rPr lang="en-US" dirty="0" smtClean="0"/>
              <a:t>The purpose to:</a:t>
            </a:r>
            <a:endParaRPr lang="en-US" dirty="0"/>
          </a:p>
          <a:p>
            <a:pPr lvl="1"/>
            <a:r>
              <a:rPr lang="en-US" dirty="0" smtClean="0"/>
              <a:t>evaluate </a:t>
            </a:r>
            <a:r>
              <a:rPr lang="en-US" dirty="0" err="1"/>
              <a:t>ADaM</a:t>
            </a:r>
            <a:r>
              <a:rPr lang="en-US" dirty="0"/>
              <a:t> as a data standard for graph production</a:t>
            </a:r>
          </a:p>
          <a:p>
            <a:pPr lvl="1"/>
            <a:r>
              <a:rPr lang="en-US" dirty="0"/>
              <a:t>Identify </a:t>
            </a:r>
            <a:r>
              <a:rPr lang="en-US" dirty="0" smtClean="0"/>
              <a:t>key </a:t>
            </a:r>
            <a:r>
              <a:rPr lang="en-US" dirty="0"/>
              <a:t>issues associates currently experience</a:t>
            </a:r>
          </a:p>
          <a:p>
            <a:pPr lvl="1"/>
            <a:r>
              <a:rPr lang="en-US" dirty="0"/>
              <a:t>Explore issues related to role and experience </a:t>
            </a:r>
            <a:r>
              <a:rPr lang="en-US" dirty="0" smtClean="0"/>
              <a:t>level</a:t>
            </a:r>
          </a:p>
          <a:p>
            <a:pPr lvl="1"/>
            <a:r>
              <a:rPr lang="en-US" dirty="0" smtClean="0"/>
              <a:t>85 respondents </a:t>
            </a:r>
            <a:endParaRPr lang="en-US" sz="1800" b="1" i="1" dirty="0"/>
          </a:p>
        </p:txBody>
      </p:sp>
      <p:pic>
        <p:nvPicPr>
          <p:cNvPr id="4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09750"/>
            <a:ext cx="4435079" cy="236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1942169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6" y="1094271"/>
            <a:ext cx="5138919" cy="4021763"/>
          </a:xfrm>
          <a:prstGeom prst="rect">
            <a:avLst/>
          </a:prstGeom>
        </p:spPr>
      </p:pic>
      <p:sp>
        <p:nvSpPr>
          <p:cNvPr id="7" name="Title 1"/>
          <p:cNvSpPr>
            <a:spLocks noGrp="1"/>
          </p:cNvSpPr>
          <p:nvPr>
            <p:ph type="title"/>
          </p:nvPr>
        </p:nvSpPr>
        <p:spPr>
          <a:xfrm>
            <a:off x="304800" y="163033"/>
            <a:ext cx="8458200" cy="960919"/>
          </a:xfrm>
        </p:spPr>
        <p:txBody>
          <a:bodyPr>
            <a:normAutofit/>
          </a:bodyPr>
          <a:lstStyle/>
          <a:p>
            <a:r>
              <a:rPr lang="en-US" sz="2900" dirty="0" smtClean="0"/>
              <a:t>Provide access to examples with</a:t>
            </a:r>
            <a:br>
              <a:rPr lang="en-US" sz="2900" dirty="0" smtClean="0"/>
            </a:br>
            <a:r>
              <a:rPr lang="en-US" sz="2900" dirty="0" smtClean="0"/>
              <a:t>code and data</a:t>
            </a:r>
            <a:endParaRPr lang="en-US" sz="2900" dirty="0"/>
          </a:p>
        </p:txBody>
      </p:sp>
      <p:sp>
        <p:nvSpPr>
          <p:cNvPr id="6" name="Rectangle 5"/>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472242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the VP help with implementation across skill levels?</a:t>
            </a:r>
            <a:endParaRPr lang="en-US" b="1" dirty="0"/>
          </a:p>
        </p:txBody>
      </p:sp>
      <p:sp>
        <p:nvSpPr>
          <p:cNvPr id="3" name="Content Placeholder 2"/>
          <p:cNvSpPr>
            <a:spLocks noGrp="1"/>
          </p:cNvSpPr>
          <p:nvPr>
            <p:ph idx="1"/>
          </p:nvPr>
        </p:nvSpPr>
        <p:spPr>
          <a:xfrm>
            <a:off x="457200" y="1371381"/>
            <a:ext cx="8229600" cy="3105375"/>
          </a:xfrm>
        </p:spPr>
        <p:txBody>
          <a:bodyPr>
            <a:normAutofit/>
          </a:bodyPr>
          <a:lstStyle/>
          <a:p>
            <a:pPr marL="0" indent="0">
              <a:buNone/>
            </a:pPr>
            <a:r>
              <a:rPr lang="en-US" sz="2000" dirty="0" smtClean="0"/>
              <a:t>(Negative) qualitative comments</a:t>
            </a:r>
            <a:endParaRPr lang="en-US" sz="2000" dirty="0"/>
          </a:p>
          <a:p>
            <a:r>
              <a:rPr lang="en-US" sz="2000" b="1" i="1" dirty="0"/>
              <a:t>Complex graphs such as Forest Plots will need a fair amount of data manipulation to get all needed for input to the graph</a:t>
            </a:r>
          </a:p>
          <a:p>
            <a:r>
              <a:rPr lang="en-US" sz="2000" b="1" i="1" dirty="0"/>
              <a:t>some variables</a:t>
            </a:r>
            <a:r>
              <a:rPr lang="en-US" sz="2000" i="1" dirty="0"/>
              <a:t> needed for graphs are not in </a:t>
            </a:r>
            <a:r>
              <a:rPr lang="en-US" sz="2000" i="1" dirty="0" err="1"/>
              <a:t>ADaM</a:t>
            </a:r>
            <a:r>
              <a:rPr lang="en-US" sz="2000" i="1" dirty="0"/>
              <a:t> datasets</a:t>
            </a:r>
          </a:p>
          <a:p>
            <a:r>
              <a:rPr lang="en-US" sz="2000" i="1" dirty="0"/>
              <a:t>Trying to figure out what the different parameters mean and </a:t>
            </a:r>
            <a:r>
              <a:rPr lang="en-US" sz="2000" b="1" i="1" dirty="0"/>
              <a:t>extracting the information relevant to my task.</a:t>
            </a:r>
          </a:p>
        </p:txBody>
      </p:sp>
      <p:sp>
        <p:nvSpPr>
          <p:cNvPr id="6" name="Rectangle 5"/>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5138158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3" name="Picture 2"/>
          <p:cNvPicPr>
            <a:picLocks noChangeAspect="1"/>
          </p:cNvPicPr>
          <p:nvPr/>
        </p:nvPicPr>
        <p:blipFill>
          <a:blip r:embed="rId2"/>
          <a:stretch>
            <a:fillRect/>
          </a:stretch>
        </p:blipFill>
        <p:spPr>
          <a:xfrm>
            <a:off x="304800" y="438152"/>
            <a:ext cx="8312624" cy="1450980"/>
          </a:xfrm>
          <a:prstGeom prst="rect">
            <a:avLst/>
          </a:prstGeom>
        </p:spPr>
      </p:pic>
      <p:pic>
        <p:nvPicPr>
          <p:cNvPr id="4" name="Picture 3"/>
          <p:cNvPicPr>
            <a:picLocks noChangeAspect="1"/>
          </p:cNvPicPr>
          <p:nvPr/>
        </p:nvPicPr>
        <p:blipFill>
          <a:blip r:embed="rId3"/>
          <a:stretch>
            <a:fillRect/>
          </a:stretch>
        </p:blipFill>
        <p:spPr>
          <a:xfrm>
            <a:off x="1565512" y="1733550"/>
            <a:ext cx="5791200" cy="2850776"/>
          </a:xfrm>
          <a:prstGeom prst="rect">
            <a:avLst/>
          </a:prstGeom>
        </p:spPr>
      </p:pic>
    </p:spTree>
    <p:extLst>
      <p:ext uri="{BB962C8B-B14F-4D97-AF65-F5344CB8AC3E}">
        <p14:creationId xmlns:p14="http://schemas.microsoft.com/office/powerpoint/2010/main" val="12361026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4" name="Picture 3"/>
          <p:cNvPicPr>
            <a:picLocks noChangeAspect="1"/>
          </p:cNvPicPr>
          <p:nvPr/>
        </p:nvPicPr>
        <p:blipFill>
          <a:blip r:embed="rId2"/>
          <a:stretch>
            <a:fillRect/>
          </a:stretch>
        </p:blipFill>
        <p:spPr>
          <a:xfrm>
            <a:off x="685802" y="285752"/>
            <a:ext cx="7768055" cy="4339623"/>
          </a:xfrm>
          <a:prstGeom prst="rect">
            <a:avLst/>
          </a:prstGeom>
        </p:spPr>
      </p:pic>
    </p:spTree>
    <p:extLst>
      <p:ext uri="{BB962C8B-B14F-4D97-AF65-F5344CB8AC3E}">
        <p14:creationId xmlns:p14="http://schemas.microsoft.com/office/powerpoint/2010/main" val="3246772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Analysis results data sets</a:t>
            </a:r>
            <a:endParaRPr lang="en-US" dirty="0"/>
          </a:p>
        </p:txBody>
      </p:sp>
      <p:sp>
        <p:nvSpPr>
          <p:cNvPr id="6" name="Rectangle 5"/>
          <p:cNvSpPr/>
          <p:nvPr/>
        </p:nvSpPr>
        <p:spPr>
          <a:xfrm>
            <a:off x="1601672" y="4786000"/>
            <a:ext cx="2970331" cy="18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7" name="Picture 6"/>
          <p:cNvPicPr>
            <a:picLocks noChangeAspect="1"/>
          </p:cNvPicPr>
          <p:nvPr/>
        </p:nvPicPr>
        <p:blipFill>
          <a:blip r:embed="rId2"/>
          <a:stretch>
            <a:fillRect/>
          </a:stretch>
        </p:blipFill>
        <p:spPr>
          <a:xfrm>
            <a:off x="2316352" y="1059588"/>
            <a:ext cx="4511296" cy="3696751"/>
          </a:xfrm>
          <a:prstGeom prst="rect">
            <a:avLst/>
          </a:prstGeom>
        </p:spPr>
      </p:pic>
      <p:sp>
        <p:nvSpPr>
          <p:cNvPr id="8" name="Rectangle 7"/>
          <p:cNvSpPr/>
          <p:nvPr/>
        </p:nvSpPr>
        <p:spPr>
          <a:xfrm>
            <a:off x="7086600" y="4328487"/>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9577286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4" name="Picture 3"/>
          <p:cNvPicPr>
            <a:picLocks noChangeAspect="1"/>
          </p:cNvPicPr>
          <p:nvPr/>
        </p:nvPicPr>
        <p:blipFill>
          <a:blip r:embed="rId2"/>
          <a:stretch>
            <a:fillRect/>
          </a:stretch>
        </p:blipFill>
        <p:spPr>
          <a:xfrm>
            <a:off x="126030" y="209550"/>
            <a:ext cx="4979370" cy="2451145"/>
          </a:xfrm>
          <a:prstGeom prst="rect">
            <a:avLst/>
          </a:prstGeom>
        </p:spPr>
      </p:pic>
      <p:pic>
        <p:nvPicPr>
          <p:cNvPr id="2" name="Picture 1"/>
          <p:cNvPicPr>
            <a:picLocks noChangeAspect="1"/>
          </p:cNvPicPr>
          <p:nvPr/>
        </p:nvPicPr>
        <p:blipFill>
          <a:blip r:embed="rId3"/>
          <a:stretch>
            <a:fillRect/>
          </a:stretch>
        </p:blipFill>
        <p:spPr>
          <a:xfrm>
            <a:off x="1961832" y="2770002"/>
            <a:ext cx="7105968" cy="2236011"/>
          </a:xfrm>
          <a:prstGeom prst="rect">
            <a:avLst/>
          </a:prstGeom>
        </p:spPr>
      </p:pic>
    </p:spTree>
    <p:extLst>
      <p:ext uri="{BB962C8B-B14F-4D97-AF65-F5344CB8AC3E}">
        <p14:creationId xmlns:p14="http://schemas.microsoft.com/office/powerpoint/2010/main" val="612955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 y="1795286"/>
            <a:ext cx="8866000" cy="3138667"/>
          </a:xfrm>
          <a:prstGeom prst="rect">
            <a:avLst/>
          </a:prstGeom>
        </p:spPr>
      </p:pic>
      <p:pic>
        <p:nvPicPr>
          <p:cNvPr id="4" name="Picture 3"/>
          <p:cNvPicPr>
            <a:picLocks noChangeAspect="1"/>
          </p:cNvPicPr>
          <p:nvPr/>
        </p:nvPicPr>
        <p:blipFill>
          <a:blip r:embed="rId4"/>
          <a:stretch>
            <a:fillRect/>
          </a:stretch>
        </p:blipFill>
        <p:spPr>
          <a:xfrm>
            <a:off x="144497" y="133353"/>
            <a:ext cx="6538667" cy="1360000"/>
          </a:xfrm>
          <a:prstGeom prst="rect">
            <a:avLst/>
          </a:prstGeom>
        </p:spPr>
      </p:pic>
    </p:spTree>
    <p:extLst>
      <p:ext uri="{BB962C8B-B14F-4D97-AF65-F5344CB8AC3E}">
        <p14:creationId xmlns:p14="http://schemas.microsoft.com/office/powerpoint/2010/main" val="23512121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challenges: communicating uncertainty</a:t>
            </a:r>
            <a:endParaRPr lang="en-US" dirty="0"/>
          </a:p>
        </p:txBody>
      </p:sp>
      <p:pic>
        <p:nvPicPr>
          <p:cNvPr id="5" name="Picture 4"/>
          <p:cNvPicPr>
            <a:picLocks noChangeAspect="1"/>
          </p:cNvPicPr>
          <p:nvPr/>
        </p:nvPicPr>
        <p:blipFill>
          <a:blip r:embed="rId3"/>
          <a:stretch>
            <a:fillRect/>
          </a:stretch>
        </p:blipFill>
        <p:spPr>
          <a:xfrm>
            <a:off x="260054" y="1352550"/>
            <a:ext cx="5759746" cy="167648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7930" y="1086094"/>
            <a:ext cx="2453670" cy="3847856"/>
          </a:xfrm>
          <a:prstGeom prst="rect">
            <a:avLst/>
          </a:prstGeom>
        </p:spPr>
      </p:pic>
      <p:pic>
        <p:nvPicPr>
          <p:cNvPr id="7" name="Picture 6"/>
          <p:cNvPicPr>
            <a:picLocks noChangeAspect="1"/>
          </p:cNvPicPr>
          <p:nvPr/>
        </p:nvPicPr>
        <p:blipFill>
          <a:blip r:embed="rId5"/>
          <a:stretch>
            <a:fillRect/>
          </a:stretch>
        </p:blipFill>
        <p:spPr>
          <a:xfrm>
            <a:off x="183834" y="3289223"/>
            <a:ext cx="6140766" cy="1492327"/>
          </a:xfrm>
          <a:prstGeom prst="rect">
            <a:avLst/>
          </a:prstGeom>
        </p:spPr>
      </p:pic>
    </p:spTree>
    <p:extLst>
      <p:ext uri="{BB962C8B-B14F-4D97-AF65-F5344CB8AC3E}">
        <p14:creationId xmlns:p14="http://schemas.microsoft.com/office/powerpoint/2010/main" val="2311036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6" name="Rectangle 5"/>
          <p:cNvSpPr/>
          <p:nvPr/>
        </p:nvSpPr>
        <p:spPr>
          <a:xfrm>
            <a:off x="1601672" y="4786000"/>
            <a:ext cx="2970331" cy="18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671" y="1167598"/>
            <a:ext cx="6815708" cy="3464275"/>
          </a:xfrm>
          <a:prstGeom prst="rect">
            <a:avLst/>
          </a:prstGeom>
        </p:spPr>
      </p:pic>
      <p:sp>
        <p:nvSpPr>
          <p:cNvPr id="9" name="Title 6"/>
          <p:cNvSpPr>
            <a:spLocks noGrp="1"/>
          </p:cNvSpPr>
          <p:nvPr>
            <p:ph type="title"/>
          </p:nvPr>
        </p:nvSpPr>
        <p:spPr>
          <a:xfrm>
            <a:off x="228600" y="239233"/>
            <a:ext cx="8229600" cy="960919"/>
          </a:xfrm>
        </p:spPr>
        <p:txBody>
          <a:bodyPr>
            <a:normAutofit/>
          </a:bodyPr>
          <a:lstStyle/>
          <a:p>
            <a:r>
              <a:rPr lang="en-US" sz="2900" dirty="0" err="1"/>
              <a:t>Analyse</a:t>
            </a:r>
            <a:r>
              <a:rPr lang="en-US" sz="2900" dirty="0"/>
              <a:t> questions not data</a:t>
            </a:r>
          </a:p>
        </p:txBody>
      </p:sp>
    </p:spTree>
    <p:extLst>
      <p:ext uri="{BB962C8B-B14F-4D97-AF65-F5344CB8AC3E}">
        <p14:creationId xmlns:p14="http://schemas.microsoft.com/office/powerpoint/2010/main" val="35573872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6" name="Rectangle 5"/>
          <p:cNvSpPr/>
          <p:nvPr/>
        </p:nvSpPr>
        <p:spPr>
          <a:xfrm>
            <a:off x="1601672" y="4786000"/>
            <a:ext cx="2970331" cy="18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7"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365" y="1159266"/>
            <a:ext cx="6822215" cy="3464715"/>
          </a:xfrm>
          <a:prstGeom prst="rect">
            <a:avLst/>
          </a:prstGeom>
        </p:spPr>
      </p:pic>
      <p:sp>
        <p:nvSpPr>
          <p:cNvPr id="8" name="Title 6"/>
          <p:cNvSpPr>
            <a:spLocks noGrp="1"/>
          </p:cNvSpPr>
          <p:nvPr>
            <p:ph type="title"/>
          </p:nvPr>
        </p:nvSpPr>
        <p:spPr>
          <a:xfrm>
            <a:off x="228600" y="239233"/>
            <a:ext cx="8229600" cy="960919"/>
          </a:xfrm>
        </p:spPr>
        <p:txBody>
          <a:bodyPr>
            <a:normAutofit/>
          </a:bodyPr>
          <a:lstStyle/>
          <a:p>
            <a:r>
              <a:rPr lang="en-US" sz="2900" dirty="0" err="1"/>
              <a:t>Analyse</a:t>
            </a:r>
            <a:r>
              <a:rPr lang="en-US" sz="2900" dirty="0"/>
              <a:t> questions not data</a:t>
            </a:r>
          </a:p>
        </p:txBody>
      </p:sp>
    </p:spTree>
    <p:extLst>
      <p:ext uri="{BB962C8B-B14F-4D97-AF65-F5344CB8AC3E}">
        <p14:creationId xmlns:p14="http://schemas.microsoft.com/office/powerpoint/2010/main" val="13176375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169" y="1159266"/>
            <a:ext cx="6822215" cy="3464715"/>
          </a:xfrm>
          <a:prstGeom prst="rect">
            <a:avLst/>
          </a:prstGeom>
        </p:spPr>
      </p:pic>
      <p:sp>
        <p:nvSpPr>
          <p:cNvPr id="7" name="Rectangle 6"/>
          <p:cNvSpPr/>
          <p:nvPr/>
        </p:nvSpPr>
        <p:spPr>
          <a:xfrm>
            <a:off x="1601672" y="4786000"/>
            <a:ext cx="2970331" cy="18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 name="Title 6"/>
          <p:cNvSpPr>
            <a:spLocks noGrp="1"/>
          </p:cNvSpPr>
          <p:nvPr>
            <p:ph type="title"/>
          </p:nvPr>
        </p:nvSpPr>
        <p:spPr>
          <a:xfrm>
            <a:off x="228600" y="239233"/>
            <a:ext cx="8229600" cy="960919"/>
          </a:xfrm>
        </p:spPr>
        <p:txBody>
          <a:bodyPr>
            <a:normAutofit/>
          </a:bodyPr>
          <a:lstStyle/>
          <a:p>
            <a:r>
              <a:rPr lang="en-US" sz="2900" dirty="0" err="1"/>
              <a:t>Analyse</a:t>
            </a:r>
            <a:r>
              <a:rPr lang="en-US" sz="2900" dirty="0"/>
              <a:t> questions not data</a:t>
            </a:r>
          </a:p>
        </p:txBody>
      </p:sp>
    </p:spTree>
    <p:extLst>
      <p:ext uri="{BB962C8B-B14F-4D97-AF65-F5344CB8AC3E}">
        <p14:creationId xmlns:p14="http://schemas.microsoft.com/office/powerpoint/2010/main" val="25588497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Title 4"/>
          <p:cNvSpPr>
            <a:spLocks noGrp="1"/>
          </p:cNvSpPr>
          <p:nvPr>
            <p:ph type="title"/>
          </p:nvPr>
        </p:nvSpPr>
        <p:spPr/>
        <p:txBody>
          <a:bodyPr/>
          <a:lstStyle/>
          <a:p>
            <a:r>
              <a:rPr lang="de-CH" dirty="0"/>
              <a:t>Elements of a STRATOS VP initiative</a:t>
            </a:r>
            <a:endParaRPr lang="en-US" dirty="0"/>
          </a:p>
        </p:txBody>
      </p:sp>
      <p:sp>
        <p:nvSpPr>
          <p:cNvPr id="4" name="Slide Number Placeholder 3"/>
          <p:cNvSpPr>
            <a:spLocks noGrp="1"/>
          </p:cNvSpPr>
          <p:nvPr>
            <p:ph type="sldNum" sz="quarter" idx="11"/>
          </p:nvPr>
        </p:nvSpPr>
        <p:spPr/>
        <p:txBody>
          <a:bodyPr/>
          <a:lstStyle/>
          <a:p>
            <a:fld id="{47547CF9-5B10-D24F-A8D7-45A9778164F7}" type="slidenum">
              <a:rPr lang="uk-UA" smtClean="0"/>
              <a:pPr/>
              <a:t>44</a:t>
            </a:fld>
            <a:endParaRPr lang="uk-UA" dirty="0"/>
          </a:p>
        </p:txBody>
      </p:sp>
      <p:pic>
        <p:nvPicPr>
          <p:cNvPr id="6" name="Picture 5"/>
          <p:cNvPicPr>
            <a:picLocks noChangeAspect="1"/>
          </p:cNvPicPr>
          <p:nvPr/>
        </p:nvPicPr>
        <p:blipFill>
          <a:blip r:embed="rId3"/>
          <a:stretch>
            <a:fillRect/>
          </a:stretch>
        </p:blipFill>
        <p:spPr>
          <a:xfrm>
            <a:off x="461554" y="1303825"/>
            <a:ext cx="2209800" cy="3786838"/>
          </a:xfrm>
          <a:prstGeom prst="rect">
            <a:avLst/>
          </a:prstGeom>
        </p:spPr>
      </p:pic>
      <p:pic>
        <p:nvPicPr>
          <p:cNvPr id="7" name="Picture 6"/>
          <p:cNvPicPr>
            <a:picLocks noChangeAspect="1"/>
          </p:cNvPicPr>
          <p:nvPr/>
        </p:nvPicPr>
        <p:blipFill>
          <a:blip r:embed="rId4"/>
          <a:stretch>
            <a:fillRect/>
          </a:stretch>
        </p:blipFill>
        <p:spPr>
          <a:xfrm>
            <a:off x="3964578" y="2114550"/>
            <a:ext cx="3730790" cy="911394"/>
          </a:xfrm>
          <a:prstGeom prst="rect">
            <a:avLst/>
          </a:prstGeom>
        </p:spPr>
      </p:pic>
      <p:pic>
        <p:nvPicPr>
          <p:cNvPr id="8" name="Picture 7"/>
          <p:cNvPicPr>
            <a:picLocks noChangeAspect="1"/>
          </p:cNvPicPr>
          <p:nvPr/>
        </p:nvPicPr>
        <p:blipFill>
          <a:blip r:embed="rId5"/>
          <a:stretch>
            <a:fillRect/>
          </a:stretch>
        </p:blipFill>
        <p:spPr>
          <a:xfrm>
            <a:off x="4038600" y="3970253"/>
            <a:ext cx="3730789" cy="934523"/>
          </a:xfrm>
          <a:prstGeom prst="rect">
            <a:avLst/>
          </a:prstGeom>
        </p:spPr>
      </p:pic>
      <p:cxnSp>
        <p:nvCxnSpPr>
          <p:cNvPr id="10" name="Straight Arrow Connector 9"/>
          <p:cNvCxnSpPr/>
          <p:nvPr/>
        </p:nvCxnSpPr>
        <p:spPr>
          <a:xfrm>
            <a:off x="2743200" y="272415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71354" y="4552950"/>
            <a:ext cx="1143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1858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Effective data </a:t>
            </a:r>
            <a:r>
              <a:rPr lang="en-US" dirty="0" err="1" smtClean="0"/>
              <a:t>visualisation</a:t>
            </a:r>
            <a:r>
              <a:rPr lang="en-US" dirty="0" smtClean="0"/>
              <a:t> is </a:t>
            </a:r>
            <a:br>
              <a:rPr lang="en-US" dirty="0" smtClean="0"/>
            </a:br>
            <a:r>
              <a:rPr lang="en-US" dirty="0" smtClean="0"/>
              <a:t>effective visual communication</a:t>
            </a:r>
            <a:endParaRPr lang="en-US" dirty="0"/>
          </a:p>
        </p:txBody>
      </p:sp>
      <p:sp>
        <p:nvSpPr>
          <p:cNvPr id="3" name="Content Placeholder 2"/>
          <p:cNvSpPr>
            <a:spLocks noGrp="1"/>
          </p:cNvSpPr>
          <p:nvPr>
            <p:ph idx="1"/>
          </p:nvPr>
        </p:nvSpPr>
        <p:spPr>
          <a:xfrm>
            <a:off x="457200" y="1447580"/>
            <a:ext cx="8229600" cy="3105375"/>
          </a:xfrm>
        </p:spPr>
        <p:txBody>
          <a:bodyPr>
            <a:normAutofit lnSpcReduction="10000"/>
          </a:bodyPr>
          <a:lstStyle/>
          <a:p>
            <a:r>
              <a:rPr lang="en-US" sz="2400" dirty="0"/>
              <a:t>Effective graphs...</a:t>
            </a:r>
          </a:p>
          <a:p>
            <a:pPr lvl="1"/>
            <a:r>
              <a:rPr lang="en-US" sz="2000" dirty="0"/>
              <a:t>are visually appealing, intuitive, legible</a:t>
            </a:r>
          </a:p>
          <a:p>
            <a:pPr lvl="1"/>
            <a:r>
              <a:rPr lang="en-US" sz="2000" dirty="0"/>
              <a:t>use the correct graph type and axis scales</a:t>
            </a:r>
          </a:p>
          <a:p>
            <a:pPr lvl="1"/>
            <a:r>
              <a:rPr lang="en-US" sz="2000" dirty="0"/>
              <a:t>use proximity &amp; alignment to facilitate comparison</a:t>
            </a:r>
          </a:p>
          <a:p>
            <a:pPr lvl="1"/>
            <a:r>
              <a:rPr lang="en-US" sz="2000" dirty="0"/>
              <a:t>use labels and annotations to add clarity to the message</a:t>
            </a:r>
          </a:p>
          <a:p>
            <a:r>
              <a:rPr lang="en-US" sz="2400" dirty="0"/>
              <a:t>Most importantly, effective use of </a:t>
            </a:r>
            <a:r>
              <a:rPr lang="en-US" sz="2400" dirty="0" err="1"/>
              <a:t>visualisations</a:t>
            </a:r>
            <a:endParaRPr lang="en-US" sz="2400" dirty="0"/>
          </a:p>
          <a:p>
            <a:pPr lvl="1"/>
            <a:r>
              <a:rPr lang="en-US" sz="2000" dirty="0"/>
              <a:t>Enables clear and impactful communication</a:t>
            </a:r>
          </a:p>
          <a:p>
            <a:pPr lvl="1"/>
            <a:r>
              <a:rPr lang="en-US" sz="2000" dirty="0"/>
              <a:t>Elevates influence with stakeholders</a:t>
            </a:r>
          </a:p>
          <a:p>
            <a:pPr lvl="1"/>
            <a:r>
              <a:rPr lang="en-US" sz="2000" dirty="0"/>
              <a:t>Facilitates informed decision making </a:t>
            </a:r>
          </a:p>
          <a:p>
            <a:endParaRPr lang="en-US" dirty="0"/>
          </a:p>
        </p:txBody>
      </p:sp>
      <p:sp>
        <p:nvSpPr>
          <p:cNvPr id="6" name="Rectangle 5"/>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213447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0" y="4972050"/>
            <a:ext cx="171450" cy="171450"/>
          </a:xfrm>
        </p:spPr>
        <p:txBody>
          <a:bodyPr/>
          <a:lstStyle/>
          <a:p>
            <a:fld id="{47547CF9-5B10-D24F-A8D7-45A9778164F7}" type="slidenum">
              <a:rPr lang="uk-UA" smtClean="0"/>
              <a:pPr/>
              <a:t>46</a:t>
            </a:fld>
            <a:endParaRPr lang="uk-UA" dirty="0"/>
          </a:p>
        </p:txBody>
      </p:sp>
      <p:sp>
        <p:nvSpPr>
          <p:cNvPr id="3" name="Rectangle 2"/>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5097119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t>Acknowledgements</a:t>
            </a:r>
            <a:endParaRPr lang="en-US" dirty="0"/>
          </a:p>
        </p:txBody>
      </p:sp>
      <p:sp>
        <p:nvSpPr>
          <p:cNvPr id="3" name="Content Placeholder 2"/>
          <p:cNvSpPr>
            <a:spLocks noGrp="1"/>
          </p:cNvSpPr>
          <p:nvPr>
            <p:ph idx="1"/>
          </p:nvPr>
        </p:nvSpPr>
        <p:spPr>
          <a:xfrm>
            <a:off x="676573" y="1138429"/>
            <a:ext cx="3711403" cy="3394711"/>
          </a:xfrm>
        </p:spPr>
        <p:txBody>
          <a:bodyPr>
            <a:normAutofit/>
          </a:bodyPr>
          <a:lstStyle/>
          <a:p>
            <a:pPr>
              <a:buFont typeface="Arial" panose="020B0604020202020204" pitchFamily="34" charset="0"/>
              <a:buChar char="•"/>
            </a:pPr>
            <a:r>
              <a:rPr lang="de-CH" dirty="0" smtClean="0"/>
              <a:t>Alison Margolskee</a:t>
            </a:r>
          </a:p>
          <a:p>
            <a:pPr>
              <a:buFont typeface="Arial" panose="020B0604020202020204" pitchFamily="34" charset="0"/>
              <a:buChar char="•"/>
            </a:pPr>
            <a:r>
              <a:rPr lang="de-CH" dirty="0"/>
              <a:t>Marc </a:t>
            </a:r>
            <a:r>
              <a:rPr lang="de-CH" dirty="0" smtClean="0"/>
              <a:t>Vandemeulebroecke</a:t>
            </a:r>
          </a:p>
          <a:p>
            <a:pPr>
              <a:buFont typeface="Arial" panose="020B0604020202020204" pitchFamily="34" charset="0"/>
              <a:buChar char="•"/>
            </a:pPr>
            <a:r>
              <a:rPr lang="de-CH" dirty="0" smtClean="0"/>
              <a:t>David Carr</a:t>
            </a:r>
          </a:p>
          <a:p>
            <a:pPr>
              <a:buFont typeface="Arial" panose="020B0604020202020204" pitchFamily="34" charset="0"/>
              <a:buChar char="•"/>
            </a:pPr>
            <a:r>
              <a:rPr lang="de-CH" dirty="0" smtClean="0"/>
              <a:t>Andrew Wright</a:t>
            </a:r>
          </a:p>
          <a:p>
            <a:pPr>
              <a:buFont typeface="Arial" panose="020B0604020202020204" pitchFamily="34" charset="0"/>
              <a:buChar char="•"/>
            </a:pPr>
            <a:r>
              <a:rPr lang="de-CH" dirty="0" smtClean="0"/>
              <a:t>Jürgen Löffler</a:t>
            </a:r>
          </a:p>
          <a:p>
            <a:pPr>
              <a:buFont typeface="Arial" panose="020B0604020202020204" pitchFamily="34" charset="0"/>
              <a:buChar char="•"/>
            </a:pPr>
            <a:r>
              <a:rPr lang="de-CH" dirty="0" smtClean="0"/>
              <a:t>Linda Kanitra</a:t>
            </a:r>
          </a:p>
          <a:p>
            <a:pPr>
              <a:buFont typeface="Arial" panose="020B0604020202020204" pitchFamily="34" charset="0"/>
              <a:buChar char="•"/>
            </a:pPr>
            <a:r>
              <a:rPr lang="de-CH" dirty="0" smtClean="0"/>
              <a:t>Baldur Magnusson</a:t>
            </a:r>
          </a:p>
          <a:p>
            <a:pPr>
              <a:buFont typeface="Arial" panose="020B0604020202020204" pitchFamily="34" charset="0"/>
              <a:buChar char="•"/>
            </a:pPr>
            <a:r>
              <a:rPr lang="en-US" dirty="0" smtClean="0"/>
              <a:t>Matthew Brierley</a:t>
            </a:r>
          </a:p>
          <a:p>
            <a:pPr>
              <a:buFont typeface="Arial" panose="020B0604020202020204" pitchFamily="34" charset="0"/>
              <a:buChar char="•"/>
            </a:pPr>
            <a:r>
              <a:rPr lang="en-US" dirty="0" smtClean="0"/>
              <a:t>David Ohlssen</a:t>
            </a:r>
            <a:endParaRPr lang="en-US" dirty="0"/>
          </a:p>
        </p:txBody>
      </p:sp>
      <p:sp>
        <p:nvSpPr>
          <p:cNvPr id="5" name="Slide Number Placeholder 4"/>
          <p:cNvSpPr>
            <a:spLocks noGrp="1"/>
          </p:cNvSpPr>
          <p:nvPr>
            <p:ph type="sldNum" sz="quarter" idx="11"/>
          </p:nvPr>
        </p:nvSpPr>
        <p:spPr>
          <a:xfrm>
            <a:off x="457200" y="4933950"/>
            <a:ext cx="228600" cy="228600"/>
          </a:xfrm>
        </p:spPr>
        <p:txBody>
          <a:bodyPr/>
          <a:lstStyle/>
          <a:p>
            <a:fld id="{47547CF9-5B10-D24F-A8D7-45A9778164F7}" type="slidenum">
              <a:rPr lang="uk-UA" smtClean="0"/>
              <a:pPr/>
              <a:t>47</a:t>
            </a:fld>
            <a:endParaRPr lang="uk-UA" dirty="0"/>
          </a:p>
        </p:txBody>
      </p:sp>
      <p:sp>
        <p:nvSpPr>
          <p:cNvPr id="6" name="Content Placeholder 2"/>
          <p:cNvSpPr txBox="1">
            <a:spLocks/>
          </p:cNvSpPr>
          <p:nvPr/>
        </p:nvSpPr>
        <p:spPr>
          <a:xfrm>
            <a:off x="4387976" y="1123952"/>
            <a:ext cx="2851027" cy="3409188"/>
          </a:xfrm>
          <a:prstGeom prst="rect">
            <a:avLst/>
          </a:prstGeom>
        </p:spPr>
        <p:txBody>
          <a:bodyPr vert="horz" lIns="0" tIns="0" rIns="0" bIns="0" spcCol="182880" rtlCol="0">
            <a:normAutofit fontScale="85000" lnSpcReduction="20000"/>
          </a:bodyPr>
          <a:lstStyle>
            <a:lvl1pPr marL="452438" indent="-452438" algn="l" defTabSz="914400" rtl="0" eaLnBrk="1" latinLnBrk="0" hangingPunct="1">
              <a:spcBef>
                <a:spcPts val="1200"/>
              </a:spcBef>
              <a:buClrTx/>
              <a:buSzPct val="100000"/>
              <a:buFont typeface="+mj-lt"/>
              <a:buAutoNum type="arabicPeriod"/>
              <a:tabLst>
                <a:tab pos="3998913" algn="r"/>
                <a:tab pos="8229600" algn="r"/>
              </a:tabLst>
              <a:defRPr sz="2400" kern="1200">
                <a:solidFill>
                  <a:schemeClr val="tx1"/>
                </a:solidFill>
                <a:latin typeface="+mn-lt"/>
                <a:ea typeface="+mn-ea"/>
                <a:cs typeface="+mn-cs"/>
              </a:defRPr>
            </a:lvl1pPr>
            <a:lvl2pPr marL="684213" indent="-231775" algn="l" defTabSz="914400" rtl="0" eaLnBrk="1" latinLnBrk="0" hangingPunct="1">
              <a:spcBef>
                <a:spcPts val="600"/>
              </a:spcBef>
              <a:buClrTx/>
              <a:buSzPct val="100000"/>
              <a:buFont typeface="Arial" pitchFamily="34" charset="0"/>
              <a:buChar char="–"/>
              <a:defRPr sz="1800" kern="1200">
                <a:solidFill>
                  <a:schemeClr val="tx1"/>
                </a:solidFill>
                <a:latin typeface="+mn-lt"/>
                <a:ea typeface="+mn-ea"/>
                <a:cs typeface="+mn-cs"/>
              </a:defRPr>
            </a:lvl2pPr>
            <a:lvl3pPr marL="914400" indent="-230188"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3pPr>
            <a:lvl4pPr marL="1146175" indent="-231775"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4pPr>
            <a:lvl5pPr marL="1368425" indent="-222250" algn="l" defTabSz="914400" rtl="0" eaLnBrk="1" latinLnBrk="0" hangingPunct="1">
              <a:spcBef>
                <a:spcPts val="600"/>
              </a:spcBef>
              <a:buClrTx/>
              <a:buSzPct val="100000"/>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de-CH" sz="2200" dirty="0"/>
              <a:t>Shaun Butcher</a:t>
            </a:r>
          </a:p>
          <a:p>
            <a:pPr>
              <a:buFont typeface="Arial" panose="020B0604020202020204" pitchFamily="34" charset="0"/>
              <a:buChar char="•"/>
            </a:pPr>
            <a:r>
              <a:rPr lang="de-CH" sz="2200" dirty="0"/>
              <a:t>Julie Jones</a:t>
            </a:r>
          </a:p>
          <a:p>
            <a:pPr>
              <a:buFont typeface="Arial" panose="020B0604020202020204" pitchFamily="34" charset="0"/>
              <a:buChar char="•"/>
            </a:pPr>
            <a:r>
              <a:rPr lang="de-CH" sz="2200" dirty="0"/>
              <a:t>Walter Hufford</a:t>
            </a:r>
          </a:p>
          <a:p>
            <a:pPr>
              <a:buFont typeface="Arial" panose="020B0604020202020204" pitchFamily="34" charset="0"/>
              <a:buChar char="•"/>
            </a:pPr>
            <a:r>
              <a:rPr lang="de-CH" sz="2200" dirty="0"/>
              <a:t>Ruquan You</a:t>
            </a:r>
          </a:p>
          <a:p>
            <a:pPr>
              <a:buFont typeface="Arial" panose="020B0604020202020204" pitchFamily="34" charset="0"/>
              <a:buChar char="•"/>
            </a:pPr>
            <a:r>
              <a:rPr lang="de-CH" sz="2200" dirty="0"/>
              <a:t>Ivan-Toma Vranesic</a:t>
            </a:r>
          </a:p>
          <a:p>
            <a:pPr>
              <a:buFont typeface="Arial" panose="020B0604020202020204" pitchFamily="34" charset="0"/>
              <a:buChar char="•"/>
            </a:pPr>
            <a:r>
              <a:rPr lang="de-CH" sz="2200" dirty="0"/>
              <a:t>Ian Rees</a:t>
            </a:r>
          </a:p>
          <a:p>
            <a:pPr>
              <a:buFont typeface="Arial" panose="020B0604020202020204" pitchFamily="34" charset="0"/>
              <a:buChar char="•"/>
            </a:pPr>
            <a:r>
              <a:rPr lang="de-CH" sz="2200" dirty="0"/>
              <a:t>Nicolas Guerro</a:t>
            </a:r>
          </a:p>
          <a:p>
            <a:pPr>
              <a:buFont typeface="Arial" panose="020B0604020202020204" pitchFamily="34" charset="0"/>
              <a:buChar char="•"/>
            </a:pPr>
            <a:r>
              <a:rPr lang="de-CH" sz="2200" dirty="0"/>
              <a:t>Keo Chanthavinout</a:t>
            </a:r>
          </a:p>
          <a:p>
            <a:pPr>
              <a:buFont typeface="Arial" panose="020B0604020202020204" pitchFamily="34" charset="0"/>
              <a:buChar char="•"/>
            </a:pPr>
            <a:r>
              <a:rPr lang="de-CH" sz="2200" dirty="0"/>
              <a:t>Frank Bretz</a:t>
            </a:r>
          </a:p>
          <a:p>
            <a:pPr>
              <a:buFont typeface="Arial" panose="020B0604020202020204" pitchFamily="34" charset="0"/>
              <a:buChar char="•"/>
            </a:pPr>
            <a:endParaRPr lang="de-CH" sz="1800" dirty="0"/>
          </a:p>
        </p:txBody>
      </p:sp>
      <p:sp>
        <p:nvSpPr>
          <p:cNvPr id="7" name="Rectangle 6"/>
          <p:cNvSpPr/>
          <p:nvPr/>
        </p:nvSpPr>
        <p:spPr>
          <a:xfrm>
            <a:off x="1601672" y="4952879"/>
            <a:ext cx="2970331" cy="186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40107265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6403" y="57153"/>
            <a:ext cx="5881931" cy="4823981"/>
          </a:xfrm>
          <a:prstGeom prst="rect">
            <a:avLst/>
          </a:prstGeom>
        </p:spPr>
      </p:pic>
      <p:sp>
        <p:nvSpPr>
          <p:cNvPr id="5" name="Rectangle 4"/>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1855778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2600" y="133353"/>
            <a:ext cx="5791200" cy="4749571"/>
          </a:xfrm>
          <a:prstGeom prst="rect">
            <a:avLst/>
          </a:prstGeom>
        </p:spPr>
      </p:pic>
      <p:sp>
        <p:nvSpPr>
          <p:cNvPr id="5" name="Rectangle 4"/>
          <p:cNvSpPr/>
          <p:nvPr/>
        </p:nvSpPr>
        <p:spPr>
          <a:xfrm>
            <a:off x="7086600" y="4248150"/>
            <a:ext cx="1981200" cy="757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956823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2" y="133351"/>
            <a:ext cx="8246857" cy="4877714"/>
          </a:xfrm>
          <a:prstGeom prst="rect">
            <a:avLst/>
          </a:prstGeom>
        </p:spPr>
      </p:pic>
    </p:spTree>
    <p:extLst>
      <p:ext uri="{BB962C8B-B14F-4D97-AF65-F5344CB8AC3E}">
        <p14:creationId xmlns:p14="http://schemas.microsoft.com/office/powerpoint/2010/main" val="2761123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2" y="133351"/>
            <a:ext cx="8246857" cy="4877714"/>
          </a:xfrm>
          <a:prstGeom prst="rect">
            <a:avLst/>
          </a:prstGeom>
        </p:spPr>
      </p:pic>
      <p:sp>
        <p:nvSpPr>
          <p:cNvPr id="4" name="Oval 3"/>
          <p:cNvSpPr/>
          <p:nvPr/>
        </p:nvSpPr>
        <p:spPr>
          <a:xfrm>
            <a:off x="1143000" y="895350"/>
            <a:ext cx="533400" cy="2133600"/>
          </a:xfrm>
          <a:prstGeom prst="ellipse">
            <a:avLst/>
          </a:prstGeom>
          <a:noFill/>
          <a:ln w="44450">
            <a:solidFill>
              <a:srgbClr val="FF000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3643956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2" y="133351"/>
            <a:ext cx="8246857" cy="4877714"/>
          </a:xfrm>
          <a:prstGeom prst="rect">
            <a:avLst/>
          </a:prstGeom>
        </p:spPr>
      </p:pic>
      <p:sp>
        <p:nvSpPr>
          <p:cNvPr id="4" name="Oval 3"/>
          <p:cNvSpPr/>
          <p:nvPr/>
        </p:nvSpPr>
        <p:spPr>
          <a:xfrm>
            <a:off x="1143000" y="895350"/>
            <a:ext cx="533400" cy="2133600"/>
          </a:xfrm>
          <a:prstGeom prst="ellipse">
            <a:avLst/>
          </a:prstGeom>
          <a:noFill/>
          <a:ln w="44450">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Oval 4"/>
          <p:cNvSpPr/>
          <p:nvPr/>
        </p:nvSpPr>
        <p:spPr>
          <a:xfrm flipV="1">
            <a:off x="2057400" y="3867150"/>
            <a:ext cx="1828800" cy="457200"/>
          </a:xfrm>
          <a:prstGeom prst="ellipse">
            <a:avLst/>
          </a:prstGeom>
          <a:noFill/>
          <a:ln w="44450">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5567943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2" y="133351"/>
            <a:ext cx="8246857" cy="4877714"/>
          </a:xfrm>
          <a:prstGeom prst="rect">
            <a:avLst/>
          </a:prstGeom>
        </p:spPr>
      </p:pic>
      <p:sp>
        <p:nvSpPr>
          <p:cNvPr id="4" name="Oval 3"/>
          <p:cNvSpPr/>
          <p:nvPr/>
        </p:nvSpPr>
        <p:spPr>
          <a:xfrm>
            <a:off x="1143000" y="895350"/>
            <a:ext cx="533400" cy="2133600"/>
          </a:xfrm>
          <a:prstGeom prst="ellipse">
            <a:avLst/>
          </a:prstGeom>
          <a:noFill/>
          <a:ln w="44450">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Oval 4"/>
          <p:cNvSpPr/>
          <p:nvPr/>
        </p:nvSpPr>
        <p:spPr>
          <a:xfrm flipV="1">
            <a:off x="2057400" y="3867150"/>
            <a:ext cx="1828800" cy="457200"/>
          </a:xfrm>
          <a:prstGeom prst="ellipse">
            <a:avLst/>
          </a:prstGeom>
          <a:noFill/>
          <a:ln w="44450">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7" name="Oval 6"/>
          <p:cNvSpPr/>
          <p:nvPr/>
        </p:nvSpPr>
        <p:spPr>
          <a:xfrm flipV="1">
            <a:off x="4343403" y="361950"/>
            <a:ext cx="3908947" cy="2667000"/>
          </a:xfrm>
          <a:prstGeom prst="ellipse">
            <a:avLst/>
          </a:prstGeom>
          <a:noFill/>
          <a:ln w="44450">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576481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2" y="133351"/>
            <a:ext cx="8246857" cy="4877714"/>
          </a:xfrm>
          <a:prstGeom prst="rect">
            <a:avLst/>
          </a:prstGeom>
        </p:spPr>
      </p:pic>
      <p:sp>
        <p:nvSpPr>
          <p:cNvPr id="4" name="Oval 3"/>
          <p:cNvSpPr/>
          <p:nvPr/>
        </p:nvSpPr>
        <p:spPr>
          <a:xfrm>
            <a:off x="1143000" y="895350"/>
            <a:ext cx="533400" cy="2133600"/>
          </a:xfrm>
          <a:prstGeom prst="ellipse">
            <a:avLst/>
          </a:prstGeom>
          <a:noFill/>
          <a:ln w="44450">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5" name="Oval 4"/>
          <p:cNvSpPr/>
          <p:nvPr/>
        </p:nvSpPr>
        <p:spPr>
          <a:xfrm flipV="1">
            <a:off x="2057400" y="3867150"/>
            <a:ext cx="1828800" cy="457200"/>
          </a:xfrm>
          <a:prstGeom prst="ellipse">
            <a:avLst/>
          </a:prstGeom>
          <a:noFill/>
          <a:ln w="44450">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7" name="Oval 6"/>
          <p:cNvSpPr/>
          <p:nvPr/>
        </p:nvSpPr>
        <p:spPr>
          <a:xfrm flipV="1">
            <a:off x="4343403" y="361950"/>
            <a:ext cx="3908947" cy="2667000"/>
          </a:xfrm>
          <a:prstGeom prst="ellipse">
            <a:avLst/>
          </a:prstGeom>
          <a:noFill/>
          <a:ln w="44450">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6" name="Oval 5"/>
          <p:cNvSpPr/>
          <p:nvPr/>
        </p:nvSpPr>
        <p:spPr>
          <a:xfrm flipV="1">
            <a:off x="5562600" y="2419350"/>
            <a:ext cx="304800" cy="265096"/>
          </a:xfrm>
          <a:prstGeom prst="ellipse">
            <a:avLst/>
          </a:prstGeom>
          <a:noFill/>
          <a:ln w="44450">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05453424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HECK" val="LegalDisclaimerNO"/>
</p:tagLst>
</file>

<file path=ppt/theme/theme1.xml><?xml version="1.0" encoding="utf-8"?>
<a:theme xmlns:a="http://schemas.openxmlformats.org/drawingml/2006/main" name="Novartis 2016">
  <a:themeElements>
    <a:clrScheme name="Custom 6">
      <a:dk1>
        <a:srgbClr val="000000"/>
      </a:dk1>
      <a:lt1>
        <a:srgbClr val="FFFFFF"/>
      </a:lt1>
      <a:dk2>
        <a:srgbClr val="9D9D9C"/>
      </a:dk2>
      <a:lt2>
        <a:srgbClr val="C6C6C6"/>
      </a:lt2>
      <a:accent1>
        <a:srgbClr val="023761"/>
      </a:accent1>
      <a:accent2>
        <a:srgbClr val="0460A9"/>
      </a:accent2>
      <a:accent3>
        <a:srgbClr val="5191DD"/>
      </a:accent3>
      <a:accent4>
        <a:srgbClr val="9ABFDC"/>
      </a:accent4>
      <a:accent5>
        <a:srgbClr val="C6C6C6"/>
      </a:accent5>
      <a:accent6>
        <a:srgbClr val="9D9D9C"/>
      </a:accent6>
      <a:hlink>
        <a:srgbClr val="000000"/>
      </a:hlink>
      <a:folHlink>
        <a:srgbClr val="9D9D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ovartis 2016">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accent1"/>
        </a:solidFill>
        <a:ln>
          <a:noFill/>
        </a:ln>
      </a:spPr>
      <a:bodyPr lIns="0" tIns="0" rIns="0" bIns="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 Arial 16 9 Novartis binary code Blue-1" id="{112FF62F-C2C7-B94B-865B-7CBEFA9A7499}" vid="{604B7EAF-232C-DB41-8283-D7557A8610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41536CE84A394B91CB77C5025D08B8" ma:contentTypeVersion="4" ma:contentTypeDescription="Create a new document." ma:contentTypeScope="" ma:versionID="75fec93f5e9e318d09e14c32f2b5f87a">
  <xsd:schema xmlns:xsd="http://www.w3.org/2001/XMLSchema" xmlns:xs="http://www.w3.org/2001/XMLSchema" xmlns:p="http://schemas.microsoft.com/office/2006/metadata/properties" xmlns:ns2="69b59b43-3cad-4885-a639-43a613e90352" targetNamespace="http://schemas.microsoft.com/office/2006/metadata/properties" ma:root="true" ma:fieldsID="bc767f3aaf49a8a84da3b7ec6d3fbeb7" ns2:_="">
    <xsd:import namespace="69b59b43-3cad-4885-a639-43a613e903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b59b43-3cad-4885-a639-43a613e903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BDA9E8-B149-4656-9422-C6686536F0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b59b43-3cad-4885-a639-43a613e903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890A0C-B12A-409B-91F3-C9B1961470E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69b59b43-3cad-4885-a639-43a613e90352"/>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D57D12EC-D5BA-4F0D-B997-AF34B5B083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Arial 16 9 Novartis binary code Blue-1 - Copy</Template>
  <TotalTime>0</TotalTime>
  <Words>1084</Words>
  <Application>Microsoft Office PowerPoint</Application>
  <PresentationFormat>On-screen Show (16:9)</PresentationFormat>
  <Paragraphs>200</Paragraphs>
  <Slides>49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Arial Black</vt:lpstr>
      <vt:lpstr>Arial Regular</vt:lpstr>
      <vt:lpstr>Wingdings</vt:lpstr>
      <vt:lpstr>Novartis 2016</vt:lpstr>
      <vt:lpstr>How do we make better graphs? Effective visual communication for the quantitative scientist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Optimised deep learning ensembles are not the driver of “accuracy”</vt:lpstr>
      <vt:lpstr>We presented our “best” model and compared it to an inappropriate baseline</vt:lpstr>
      <vt:lpstr>Effective visualisation is important</vt:lpstr>
      <vt:lpstr>We are not always good at it</vt:lpstr>
      <vt:lpstr>Visualisation panel</vt:lpstr>
      <vt:lpstr>Effective visualisation is important throughout the workflow</vt:lpstr>
      <vt:lpstr>Elements of the initiative</vt:lpstr>
      <vt:lpstr>Beautiful but effective?</vt:lpstr>
      <vt:lpstr>PowerPoint Presentation</vt:lpstr>
      <vt:lpstr>Effective data visualisation is  effective visual communication</vt:lpstr>
      <vt:lpstr>Principles for effective visual communication</vt:lpstr>
      <vt:lpstr>Use the cheat sheet for design and planning</vt:lpstr>
      <vt:lpstr>Use the cheat sheet for critical review</vt:lpstr>
      <vt:lpstr>Use the cheat sheet for critical review</vt:lpstr>
      <vt:lpstr>This is a continual process</vt:lpstr>
      <vt:lpstr>This is a continual process</vt:lpstr>
      <vt:lpstr>Three laws for improving visual communication</vt:lpstr>
      <vt:lpstr>Effective visualization is important for planning</vt:lpstr>
      <vt:lpstr>Effective visualization is important during exploratory analysis </vt:lpstr>
      <vt:lpstr>Effective visualization is important during exploratory analysis  </vt:lpstr>
      <vt:lpstr>Effective visualization important for reporting</vt:lpstr>
      <vt:lpstr>Genetic marker positive is  not predictive of treatment response</vt:lpstr>
      <vt:lpstr>How can the VP help  across skill levels?</vt:lpstr>
      <vt:lpstr>Provide access to examples with code and data</vt:lpstr>
      <vt:lpstr>How can the VP help with implementation across skill levels?</vt:lpstr>
      <vt:lpstr>PowerPoint Presentation</vt:lpstr>
      <vt:lpstr>PowerPoint Presentation</vt:lpstr>
      <vt:lpstr>Analysis results data sets</vt:lpstr>
      <vt:lpstr>PowerPoint Presentation</vt:lpstr>
      <vt:lpstr>Open challenges: communicating uncertainty</vt:lpstr>
      <vt:lpstr>Analyse questions not data</vt:lpstr>
      <vt:lpstr>Analyse questions not data</vt:lpstr>
      <vt:lpstr>Analyse questions not data</vt:lpstr>
      <vt:lpstr>Elements of a STRATOS VP initiative</vt:lpstr>
      <vt:lpstr>Effective data visualisation is  effective visual communication</vt:lpstr>
      <vt:lpstr>PowerPoint Presentation</vt:lpstr>
      <vt:lpstr>Acknowledgements</vt:lpstr>
      <vt:lpstr>PowerPoint Presentation</vt:lpstr>
      <vt:lpstr>PowerPoint Presentation</vt:lpstr>
    </vt:vector>
  </TitlesOfParts>
  <Manager/>
  <Company>Novartis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Graphical principles for creating effective data visualisations</dc:title>
  <dc:subject/>
  <dc:creator>Baillie, Mark</dc:creator>
  <cp:keywords/>
  <dc:description/>
  <cp:lastModifiedBy>Baillie, Mark</cp:lastModifiedBy>
  <cp:revision>170</cp:revision>
  <cp:lastPrinted>2019-05-27T09:40:27Z</cp:lastPrinted>
  <dcterms:created xsi:type="dcterms:W3CDTF">2018-08-27T19:25:18Z</dcterms:created>
  <dcterms:modified xsi:type="dcterms:W3CDTF">2019-06-06T02:05:45Z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929bff8-5b33-42aa-95d2-28f72e792cb0_Enabled">
    <vt:lpwstr>True</vt:lpwstr>
  </property>
  <property fmtid="{D5CDD505-2E9C-101B-9397-08002B2CF9AE}" pid="3" name="MSIP_Label_4929bff8-5b33-42aa-95d2-28f72e792cb0_SiteId">
    <vt:lpwstr>f35a6974-607f-47d4-82d7-ff31d7dc53a5</vt:lpwstr>
  </property>
  <property fmtid="{D5CDD505-2E9C-101B-9397-08002B2CF9AE}" pid="4" name="MSIP_Label_4929bff8-5b33-42aa-95d2-28f72e792cb0_Ref">
    <vt:lpwstr>https://api.informationprotection.azure.com/api/f35a6974-607f-47d4-82d7-ff31d7dc53a5</vt:lpwstr>
  </property>
  <property fmtid="{D5CDD505-2E9C-101B-9397-08002B2CF9AE}" pid="5" name="MSIP_Label_4929bff8-5b33-42aa-95d2-28f72e792cb0_Owner">
    <vt:lpwstr>BAILLMA3@novartis.net</vt:lpwstr>
  </property>
  <property fmtid="{D5CDD505-2E9C-101B-9397-08002B2CF9AE}" pid="6" name="MSIP_Label_4929bff8-5b33-42aa-95d2-28f72e792cb0_SetDate">
    <vt:lpwstr>2018-08-27T21:26:50.1199567+02:00</vt:lpwstr>
  </property>
  <property fmtid="{D5CDD505-2E9C-101B-9397-08002B2CF9AE}" pid="7" name="MSIP_Label_4929bff8-5b33-42aa-95d2-28f72e792cb0_Name">
    <vt:lpwstr>Business Use Only</vt:lpwstr>
  </property>
  <property fmtid="{D5CDD505-2E9C-101B-9397-08002B2CF9AE}" pid="8" name="MSIP_Label_4929bff8-5b33-42aa-95d2-28f72e792cb0_Application">
    <vt:lpwstr>Microsoft Azure Information Protection</vt:lpwstr>
  </property>
  <property fmtid="{D5CDD505-2E9C-101B-9397-08002B2CF9AE}" pid="9" name="MSIP_Label_4929bff8-5b33-42aa-95d2-28f72e792cb0_Extended_MSFT_Method">
    <vt:lpwstr>Automatic</vt:lpwstr>
  </property>
  <property fmtid="{D5CDD505-2E9C-101B-9397-08002B2CF9AE}" pid="10" name="Confidentiality">
    <vt:lpwstr>Business Use Only</vt:lpwstr>
  </property>
  <property fmtid="{D5CDD505-2E9C-101B-9397-08002B2CF9AE}" pid="11" name="PresenterName">
    <vt:lpwstr/>
  </property>
  <property fmtid="{D5CDD505-2E9C-101B-9397-08002B2CF9AE}" pid="12" name="ConfidentialityLevel">
    <vt:lpwstr>None (no value displayed on slides)</vt:lpwstr>
  </property>
  <property fmtid="{D5CDD505-2E9C-101B-9397-08002B2CF9AE}" pid="13" name="HideFooter">
    <vt:bool>false</vt:bool>
  </property>
  <property fmtid="{D5CDD505-2E9C-101B-9397-08002B2CF9AE}" pid="14" name="ContentTypeId">
    <vt:lpwstr>0x010100BE41536CE84A394B91CB77C5025D08B8</vt:lpwstr>
  </property>
</Properties>
</file>